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309" r:id="rId2"/>
    <p:sldId id="310" r:id="rId3"/>
    <p:sldId id="256" r:id="rId4"/>
    <p:sldId id="257" r:id="rId5"/>
    <p:sldId id="258" r:id="rId6"/>
    <p:sldId id="311" r:id="rId7"/>
    <p:sldId id="259" r:id="rId8"/>
    <p:sldId id="260" r:id="rId9"/>
    <p:sldId id="264" r:id="rId10"/>
    <p:sldId id="287" r:id="rId11"/>
    <p:sldId id="261" r:id="rId12"/>
    <p:sldId id="262" r:id="rId13"/>
    <p:sldId id="263" r:id="rId14"/>
    <p:sldId id="265" r:id="rId15"/>
    <p:sldId id="266" r:id="rId16"/>
    <p:sldId id="267" r:id="rId17"/>
    <p:sldId id="268" r:id="rId18"/>
    <p:sldId id="269" r:id="rId19"/>
    <p:sldId id="270" r:id="rId20"/>
    <p:sldId id="271" r:id="rId21"/>
    <p:sldId id="273" r:id="rId22"/>
    <p:sldId id="274" r:id="rId23"/>
    <p:sldId id="275" r:id="rId24"/>
    <p:sldId id="276" r:id="rId25"/>
    <p:sldId id="277" r:id="rId26"/>
    <p:sldId id="278" r:id="rId27"/>
    <p:sldId id="283" r:id="rId28"/>
    <p:sldId id="279" r:id="rId29"/>
    <p:sldId id="280" r:id="rId30"/>
    <p:sldId id="312" r:id="rId31"/>
    <p:sldId id="282" r:id="rId32"/>
    <p:sldId id="284" r:id="rId33"/>
    <p:sldId id="285" r:id="rId34"/>
    <p:sldId id="286" r:id="rId35"/>
    <p:sldId id="339" r:id="rId36"/>
    <p:sldId id="288" r:id="rId37"/>
    <p:sldId id="289" r:id="rId38"/>
    <p:sldId id="290" r:id="rId39"/>
    <p:sldId id="291" r:id="rId40"/>
    <p:sldId id="314" r:id="rId41"/>
    <p:sldId id="292"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15" r:id="rId55"/>
    <p:sldId id="307" r:id="rId56"/>
    <p:sldId id="308" r:id="rId57"/>
    <p:sldId id="316" r:id="rId58"/>
    <p:sldId id="317" r:id="rId59"/>
    <p:sldId id="319" r:id="rId60"/>
    <p:sldId id="320" r:id="rId61"/>
    <p:sldId id="321" r:id="rId62"/>
    <p:sldId id="322" r:id="rId63"/>
    <p:sldId id="323" r:id="rId64"/>
    <p:sldId id="324" r:id="rId65"/>
    <p:sldId id="325" r:id="rId66"/>
    <p:sldId id="326" r:id="rId67"/>
    <p:sldId id="327" r:id="rId68"/>
    <p:sldId id="340" r:id="rId69"/>
    <p:sldId id="341" r:id="rId70"/>
    <p:sldId id="313" r:id="rId71"/>
    <p:sldId id="342"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250" autoAdjust="0"/>
  </p:normalViewPr>
  <p:slideViewPr>
    <p:cSldViewPr snapToGrid="0">
      <p:cViewPr varScale="1">
        <p:scale>
          <a:sx n="86" d="100"/>
          <a:sy n="86" d="100"/>
        </p:scale>
        <p:origin x="4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1EE07B-ED9C-47BE-8B37-C53E8E45D3F1}" type="datetimeFigureOut">
              <a:rPr lang="en-IN" smtClean="0"/>
              <a:t>28-06-2020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129860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163993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949366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4648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3170788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1EE07B-ED9C-47BE-8B37-C53E8E45D3F1}" type="datetimeFigureOut">
              <a:rPr lang="en-IN" smtClean="0"/>
              <a:t>28-06-2020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2627388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61EE07B-ED9C-47BE-8B37-C53E8E45D3F1}" type="datetimeFigureOut">
              <a:rPr lang="en-IN" smtClean="0"/>
              <a:t>28-06-2020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251039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1EE07B-ED9C-47BE-8B37-C53E8E45D3F1}" type="datetimeFigureOut">
              <a:rPr lang="en-IN" smtClean="0"/>
              <a:t>28-06-2020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222204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1EE07B-ED9C-47BE-8B37-C53E8E45D3F1}" type="datetimeFigureOut">
              <a:rPr lang="en-IN" smtClean="0"/>
              <a:t>28-06-2020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378147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1EE07B-ED9C-47BE-8B37-C53E8E45D3F1}" type="datetimeFigureOut">
              <a:rPr lang="en-IN" smtClean="0"/>
              <a:t>28-06-2020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412335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1EE07B-ED9C-47BE-8B37-C53E8E45D3F1}" type="datetimeFigureOut">
              <a:rPr lang="en-IN" smtClean="0"/>
              <a:t>28-06-2020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340885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196279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1EE07B-ED9C-47BE-8B37-C53E8E45D3F1}" type="datetimeFigureOut">
              <a:rPr lang="en-IN" smtClean="0"/>
              <a:t>28-06-2020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386703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1EE07B-ED9C-47BE-8B37-C53E8E45D3F1}" type="datetimeFigureOut">
              <a:rPr lang="en-IN" smtClean="0"/>
              <a:t>28-06-2020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10635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1EE07B-ED9C-47BE-8B37-C53E8E45D3F1}" type="datetimeFigureOut">
              <a:rPr lang="en-IN" smtClean="0"/>
              <a:t>28-06-2020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1091338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5068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1EE07B-ED9C-47BE-8B37-C53E8E45D3F1}" type="datetimeFigureOut">
              <a:rPr lang="en-IN" smtClean="0"/>
              <a:t>28-06-2020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351048-34E5-480A-980F-C46CBE1F7395}" type="slidenum">
              <a:rPr lang="en-IN" smtClean="0"/>
              <a:t>‹#›</a:t>
            </a:fld>
            <a:endParaRPr lang="en-IN"/>
          </a:p>
        </p:txBody>
      </p:sp>
    </p:spTree>
    <p:extLst>
      <p:ext uri="{BB962C8B-B14F-4D97-AF65-F5344CB8AC3E}">
        <p14:creationId xmlns:p14="http://schemas.microsoft.com/office/powerpoint/2010/main" val="2751878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61EE07B-ED9C-47BE-8B37-C53E8E45D3F1}" type="datetimeFigureOut">
              <a:rPr lang="en-IN" smtClean="0"/>
              <a:t>28-06-2020</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7351048-34E5-480A-980F-C46CBE1F7395}" type="slidenum">
              <a:rPr lang="en-IN" smtClean="0"/>
              <a:t>‹#›</a:t>
            </a:fld>
            <a:endParaRPr lang="en-IN"/>
          </a:p>
        </p:txBody>
      </p:sp>
    </p:spTree>
    <p:extLst>
      <p:ext uri="{BB962C8B-B14F-4D97-AF65-F5344CB8AC3E}">
        <p14:creationId xmlns:p14="http://schemas.microsoft.com/office/powerpoint/2010/main" val="2878129279"/>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ublic.tableau.com/profile/surojit3521#!/vizhome/Mahindra-first-choice-final-workbook/CustomerandPlantcountstatewise" TargetMode="External"/><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https://public.tableau.com/profile/surojit3521#!/vizhome/Mahindra-first-choice-final-workbook/StateandMakeRela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5F7B88-DC2C-48E4-9563-0A29D265E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455"/>
            <a:ext cx="12192000" cy="6977455"/>
          </a:xfrm>
        </p:spPr>
      </p:pic>
      <p:sp>
        <p:nvSpPr>
          <p:cNvPr id="6" name="TextBox 5">
            <a:extLst>
              <a:ext uri="{FF2B5EF4-FFF2-40B4-BE49-F238E27FC236}">
                <a16:creationId xmlns:a16="http://schemas.microsoft.com/office/drawing/2014/main" id="{DC298BCD-F70D-48E5-8F51-C53571331892}"/>
              </a:ext>
            </a:extLst>
          </p:cNvPr>
          <p:cNvSpPr txBox="1"/>
          <p:nvPr/>
        </p:nvSpPr>
        <p:spPr>
          <a:xfrm>
            <a:off x="7515832" y="1629632"/>
            <a:ext cx="4211570" cy="1477328"/>
          </a:xfrm>
          <a:prstGeom prst="rect">
            <a:avLst/>
          </a:prstGeom>
          <a:noFill/>
        </p:spPr>
        <p:txBody>
          <a:bodyPr wrap="square" rtlCol="0">
            <a:spAutoFit/>
          </a:bodyPr>
          <a:lstStyle/>
          <a:p>
            <a:r>
              <a:rPr lang="en-IN" dirty="0"/>
              <a:t>Team – </a:t>
            </a:r>
            <a:r>
              <a:rPr lang="en-IN" dirty="0" err="1"/>
              <a:t>GreyElectrons</a:t>
            </a:r>
            <a:endParaRPr lang="en-IN" dirty="0"/>
          </a:p>
          <a:p>
            <a:r>
              <a:rPr lang="en-IN" dirty="0"/>
              <a:t>Team Member -   1) Ashwin Tiwari                              </a:t>
            </a:r>
          </a:p>
          <a:p>
            <a:r>
              <a:rPr lang="en-IN" dirty="0"/>
              <a:t>                             2) </a:t>
            </a:r>
            <a:r>
              <a:rPr lang="en-IN" dirty="0" err="1"/>
              <a:t>Iftekar</a:t>
            </a:r>
            <a:r>
              <a:rPr lang="en-IN" dirty="0"/>
              <a:t> Patel                                             </a:t>
            </a:r>
          </a:p>
          <a:p>
            <a:r>
              <a:rPr lang="en-IN" dirty="0"/>
              <a:t>                             3) Rizwan </a:t>
            </a:r>
            <a:r>
              <a:rPr lang="en-IN" dirty="0" err="1"/>
              <a:t>Alwi</a:t>
            </a:r>
            <a:r>
              <a:rPr lang="en-IN" dirty="0"/>
              <a:t>                 </a:t>
            </a:r>
          </a:p>
          <a:p>
            <a:r>
              <a:rPr lang="en-IN" dirty="0"/>
              <a:t>                             4) Surojit Nath   </a:t>
            </a:r>
          </a:p>
        </p:txBody>
      </p:sp>
      <p:sp>
        <p:nvSpPr>
          <p:cNvPr id="7" name="Rectangle 6">
            <a:extLst>
              <a:ext uri="{FF2B5EF4-FFF2-40B4-BE49-F238E27FC236}">
                <a16:creationId xmlns:a16="http://schemas.microsoft.com/office/drawing/2014/main" id="{D282FBC5-653D-4A26-A6A1-EDECC931D2BC}"/>
              </a:ext>
            </a:extLst>
          </p:cNvPr>
          <p:cNvSpPr/>
          <p:nvPr/>
        </p:nvSpPr>
        <p:spPr>
          <a:xfrm>
            <a:off x="5420862" y="214634"/>
            <a:ext cx="6750259" cy="1323439"/>
          </a:xfrm>
          <a:prstGeom prst="rect">
            <a:avLst/>
          </a:prstGeom>
          <a:noFill/>
        </p:spPr>
        <p:txBody>
          <a:bodyPr wrap="square" lIns="91440" tIns="45720" rIns="91440" bIns="45720">
            <a:spAutoFit/>
          </a:bodyPr>
          <a:lstStyle/>
          <a:p>
            <a:pPr algn="ctr"/>
            <a:r>
              <a:rPr lang="en-IN" sz="4000" b="0" cap="none" spc="0" dirty="0">
                <a:ln w="0"/>
                <a:effectLst>
                  <a:reflection blurRad="6350" stA="53000" endA="300" endPos="35500" dir="5400000" sy="-90000" algn="bl" rotWithShape="0"/>
                </a:effectLst>
              </a:rPr>
              <a:t>Mahindra First Choice – Capstone Project</a:t>
            </a:r>
          </a:p>
        </p:txBody>
      </p:sp>
      <p:pic>
        <p:nvPicPr>
          <p:cNvPr id="8" name="Picture 7">
            <a:extLst>
              <a:ext uri="{FF2B5EF4-FFF2-40B4-BE49-F238E27FC236}">
                <a16:creationId xmlns:a16="http://schemas.microsoft.com/office/drawing/2014/main" id="{5F59A4E2-FF74-484D-990A-F797BD237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9454"/>
            <a:ext cx="2249424" cy="808256"/>
          </a:xfrm>
          <a:prstGeom prst="rect">
            <a:avLst/>
          </a:prstGeom>
        </p:spPr>
      </p:pic>
    </p:spTree>
    <p:extLst>
      <p:ext uri="{BB962C8B-B14F-4D97-AF65-F5344CB8AC3E}">
        <p14:creationId xmlns:p14="http://schemas.microsoft.com/office/powerpoint/2010/main" val="421730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AB5E33-0A69-48AB-93EB-80958CD84369}"/>
              </a:ext>
            </a:extLst>
          </p:cNvPr>
          <p:cNvPicPr>
            <a:picLocks noChangeAspect="1"/>
          </p:cNvPicPr>
          <p:nvPr/>
        </p:nvPicPr>
        <p:blipFill>
          <a:blip r:embed="rId2"/>
          <a:stretch>
            <a:fillRect/>
          </a:stretch>
        </p:blipFill>
        <p:spPr>
          <a:xfrm>
            <a:off x="0" y="4995"/>
            <a:ext cx="12191999" cy="5943044"/>
          </a:xfrm>
          <a:prstGeom prst="rect">
            <a:avLst/>
          </a:prstGeom>
        </p:spPr>
      </p:pic>
      <p:sp>
        <p:nvSpPr>
          <p:cNvPr id="2" name="TextBox 1">
            <a:extLst>
              <a:ext uri="{FF2B5EF4-FFF2-40B4-BE49-F238E27FC236}">
                <a16:creationId xmlns:a16="http://schemas.microsoft.com/office/drawing/2014/main" id="{9410501F-A732-4466-BDC9-047441626BD4}"/>
              </a:ext>
            </a:extLst>
          </p:cNvPr>
          <p:cNvSpPr txBox="1"/>
          <p:nvPr/>
        </p:nvSpPr>
        <p:spPr>
          <a:xfrm>
            <a:off x="0" y="5948039"/>
            <a:ext cx="11887200" cy="646331"/>
          </a:xfrm>
          <a:prstGeom prst="rect">
            <a:avLst/>
          </a:prstGeom>
          <a:noFill/>
        </p:spPr>
        <p:txBody>
          <a:bodyPr wrap="square" rtlCol="0">
            <a:spAutoFit/>
          </a:bodyPr>
          <a:lstStyle/>
          <a:p>
            <a:r>
              <a:rPr lang="en-IN" dirty="0"/>
              <a:t>Bird view of state and Make </a:t>
            </a:r>
          </a:p>
          <a:p>
            <a:r>
              <a:rPr lang="en-IN" dirty="0"/>
              <a:t>Insight : Top make in Maharashtra – Maruti, and in Tamil Nadu - M&amp;M.</a:t>
            </a:r>
          </a:p>
        </p:txBody>
      </p:sp>
    </p:spTree>
    <p:extLst>
      <p:ext uri="{BB962C8B-B14F-4D97-AF65-F5344CB8AC3E}">
        <p14:creationId xmlns:p14="http://schemas.microsoft.com/office/powerpoint/2010/main" val="110360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528C17-54B6-406D-9DAD-D09B53A24579}"/>
              </a:ext>
            </a:extLst>
          </p:cNvPr>
          <p:cNvPicPr>
            <a:picLocks noChangeAspect="1"/>
          </p:cNvPicPr>
          <p:nvPr/>
        </p:nvPicPr>
        <p:blipFill>
          <a:blip r:embed="rId2"/>
          <a:stretch>
            <a:fillRect/>
          </a:stretch>
        </p:blipFill>
        <p:spPr>
          <a:xfrm>
            <a:off x="0" y="0"/>
            <a:ext cx="12191999" cy="5299969"/>
          </a:xfrm>
          <a:prstGeom prst="rect">
            <a:avLst/>
          </a:prstGeom>
        </p:spPr>
      </p:pic>
      <p:sp>
        <p:nvSpPr>
          <p:cNvPr id="5" name="TextBox 4">
            <a:extLst>
              <a:ext uri="{FF2B5EF4-FFF2-40B4-BE49-F238E27FC236}">
                <a16:creationId xmlns:a16="http://schemas.microsoft.com/office/drawing/2014/main" id="{FF4A75E1-2E58-4352-87D8-582B7412408F}"/>
              </a:ext>
            </a:extLst>
          </p:cNvPr>
          <p:cNvSpPr txBox="1"/>
          <p:nvPr/>
        </p:nvSpPr>
        <p:spPr>
          <a:xfrm>
            <a:off x="266807" y="5450890"/>
            <a:ext cx="11505460" cy="1200329"/>
          </a:xfrm>
          <a:prstGeom prst="rect">
            <a:avLst/>
          </a:prstGeom>
          <a:noFill/>
        </p:spPr>
        <p:txBody>
          <a:bodyPr wrap="square" rtlCol="0">
            <a:spAutoFit/>
          </a:bodyPr>
          <a:lstStyle/>
          <a:p>
            <a:r>
              <a:rPr lang="en-IN" b="1" dirty="0"/>
              <a:t>QN : </a:t>
            </a:r>
            <a:r>
              <a:rPr lang="en-US" b="1" dirty="0"/>
              <a:t>Popular Services : repairs or maintenance?</a:t>
            </a:r>
          </a:p>
          <a:p>
            <a:r>
              <a:rPr lang="en-US" dirty="0"/>
              <a:t>Insight : Maharashtra, Tamil Nadu and Karnataka has topped in-taking (Running Repair Dominating)</a:t>
            </a:r>
          </a:p>
          <a:p>
            <a:r>
              <a:rPr lang="en-US" b="1" dirty="0"/>
              <a:t>Recommendation</a:t>
            </a:r>
            <a:r>
              <a:rPr lang="en-US" dirty="0"/>
              <a:t> : South India is the top most to generate more in-taking services Mahindra should focus on North and Central India  </a:t>
            </a:r>
          </a:p>
        </p:txBody>
      </p:sp>
    </p:spTree>
    <p:extLst>
      <p:ext uri="{BB962C8B-B14F-4D97-AF65-F5344CB8AC3E}">
        <p14:creationId xmlns:p14="http://schemas.microsoft.com/office/powerpoint/2010/main" val="3074033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F43FA-CF4B-4C34-838B-552C7C9DA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6096000" cy="3429000"/>
          </a:xfrm>
          <a:prstGeom prst="rect">
            <a:avLst/>
          </a:prstGeom>
        </p:spPr>
      </p:pic>
      <p:pic>
        <p:nvPicPr>
          <p:cNvPr id="6" name="Picture 5">
            <a:extLst>
              <a:ext uri="{FF2B5EF4-FFF2-40B4-BE49-F238E27FC236}">
                <a16:creationId xmlns:a16="http://schemas.microsoft.com/office/drawing/2014/main" id="{E426FEBC-6CDF-488F-AE4C-5E9D48C409BC}"/>
              </a:ext>
            </a:extLst>
          </p:cNvPr>
          <p:cNvPicPr>
            <a:picLocks noChangeAspect="1"/>
          </p:cNvPicPr>
          <p:nvPr/>
        </p:nvPicPr>
        <p:blipFill>
          <a:blip r:embed="rId3"/>
          <a:stretch>
            <a:fillRect/>
          </a:stretch>
        </p:blipFill>
        <p:spPr>
          <a:xfrm>
            <a:off x="6096000" y="1"/>
            <a:ext cx="6096000" cy="3429000"/>
          </a:xfrm>
          <a:prstGeom prst="rect">
            <a:avLst/>
          </a:prstGeom>
        </p:spPr>
      </p:pic>
      <p:pic>
        <p:nvPicPr>
          <p:cNvPr id="7" name="Picture 6">
            <a:extLst>
              <a:ext uri="{FF2B5EF4-FFF2-40B4-BE49-F238E27FC236}">
                <a16:creationId xmlns:a16="http://schemas.microsoft.com/office/drawing/2014/main" id="{BCF4B872-DECB-49D4-AB95-BFF9D046453A}"/>
              </a:ext>
            </a:extLst>
          </p:cNvPr>
          <p:cNvPicPr>
            <a:picLocks noChangeAspect="1"/>
          </p:cNvPicPr>
          <p:nvPr/>
        </p:nvPicPr>
        <p:blipFill>
          <a:blip r:embed="rId4"/>
          <a:stretch>
            <a:fillRect/>
          </a:stretch>
        </p:blipFill>
        <p:spPr>
          <a:xfrm>
            <a:off x="0" y="3429000"/>
            <a:ext cx="6096000" cy="3429000"/>
          </a:xfrm>
          <a:prstGeom prst="rect">
            <a:avLst/>
          </a:prstGeom>
        </p:spPr>
      </p:pic>
      <p:sp>
        <p:nvSpPr>
          <p:cNvPr id="8" name="TextBox 7">
            <a:extLst>
              <a:ext uri="{FF2B5EF4-FFF2-40B4-BE49-F238E27FC236}">
                <a16:creationId xmlns:a16="http://schemas.microsoft.com/office/drawing/2014/main" id="{3F3F2DF1-7590-465A-8806-ECC6314541F4}"/>
              </a:ext>
            </a:extLst>
          </p:cNvPr>
          <p:cNvSpPr txBox="1"/>
          <p:nvPr/>
        </p:nvSpPr>
        <p:spPr>
          <a:xfrm>
            <a:off x="6095999" y="3428999"/>
            <a:ext cx="6095999" cy="3416320"/>
          </a:xfrm>
          <a:prstGeom prst="rect">
            <a:avLst/>
          </a:prstGeom>
          <a:noFill/>
        </p:spPr>
        <p:txBody>
          <a:bodyPr wrap="square" rtlCol="0">
            <a:spAutoFit/>
          </a:bodyPr>
          <a:lstStyle/>
          <a:p>
            <a:r>
              <a:rPr lang="en-US" b="1" dirty="0"/>
              <a:t>QN : What is the difference in each service/labor costing?</a:t>
            </a:r>
          </a:p>
          <a:p>
            <a:r>
              <a:rPr lang="en-US" b="1" dirty="0"/>
              <a:t>Insight 1 : </a:t>
            </a:r>
            <a:r>
              <a:rPr lang="en-US" dirty="0"/>
              <a:t>Highest labor charges are for accidental and Running repair.</a:t>
            </a:r>
          </a:p>
          <a:p>
            <a:r>
              <a:rPr lang="en-US" b="1" dirty="0"/>
              <a:t>Insight 2 : </a:t>
            </a:r>
            <a:r>
              <a:rPr lang="en-US" dirty="0"/>
              <a:t>Strangely </a:t>
            </a:r>
            <a:r>
              <a:rPr lang="en-US" dirty="0" err="1"/>
              <a:t>sonalika</a:t>
            </a:r>
            <a:r>
              <a:rPr lang="en-US" dirty="0"/>
              <a:t> has more avg labor cost compared to other luxury car as well as premium. </a:t>
            </a:r>
          </a:p>
          <a:p>
            <a:r>
              <a:rPr lang="en-US" b="1" dirty="0"/>
              <a:t>Insight 3 : </a:t>
            </a:r>
            <a:r>
              <a:rPr lang="en-US" dirty="0"/>
              <a:t>Strangely Kerala has more avg labor cost as compared to other states (accidental avg labor is 10k).</a:t>
            </a:r>
          </a:p>
          <a:p>
            <a:endParaRPr lang="en-US" dirty="0"/>
          </a:p>
          <a:p>
            <a:r>
              <a:rPr lang="en-IN" dirty="0"/>
              <a:t>Recommendation : </a:t>
            </a:r>
          </a:p>
          <a:p>
            <a:r>
              <a:rPr lang="en-IN" dirty="0"/>
              <a:t>Competitive pricing for premium car services.</a:t>
            </a:r>
          </a:p>
          <a:p>
            <a:r>
              <a:rPr lang="en-IN" dirty="0"/>
              <a:t>Hiring of skilled Labour should be done to provide faster service</a:t>
            </a:r>
          </a:p>
        </p:txBody>
      </p:sp>
    </p:spTree>
    <p:extLst>
      <p:ext uri="{BB962C8B-B14F-4D97-AF65-F5344CB8AC3E}">
        <p14:creationId xmlns:p14="http://schemas.microsoft.com/office/powerpoint/2010/main" val="1706211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8CBF82-586E-4FCD-8B9C-6EDCF9446DAA}"/>
              </a:ext>
            </a:extLst>
          </p:cNvPr>
          <p:cNvPicPr>
            <a:picLocks noChangeAspect="1"/>
          </p:cNvPicPr>
          <p:nvPr/>
        </p:nvPicPr>
        <p:blipFill>
          <a:blip r:embed="rId2"/>
          <a:stretch>
            <a:fillRect/>
          </a:stretch>
        </p:blipFill>
        <p:spPr>
          <a:xfrm>
            <a:off x="0" y="0"/>
            <a:ext cx="12192000" cy="5569527"/>
          </a:xfrm>
          <a:prstGeom prst="rect">
            <a:avLst/>
          </a:prstGeom>
        </p:spPr>
      </p:pic>
      <p:sp>
        <p:nvSpPr>
          <p:cNvPr id="6" name="TextBox 5">
            <a:extLst>
              <a:ext uri="{FF2B5EF4-FFF2-40B4-BE49-F238E27FC236}">
                <a16:creationId xmlns:a16="http://schemas.microsoft.com/office/drawing/2014/main" id="{7A496F4B-C143-42C8-B8CD-1AE2D5199DF2}"/>
              </a:ext>
            </a:extLst>
          </p:cNvPr>
          <p:cNvSpPr txBox="1"/>
          <p:nvPr/>
        </p:nvSpPr>
        <p:spPr>
          <a:xfrm>
            <a:off x="0" y="5569527"/>
            <a:ext cx="12192000" cy="1200329"/>
          </a:xfrm>
          <a:prstGeom prst="rect">
            <a:avLst/>
          </a:prstGeom>
          <a:noFill/>
        </p:spPr>
        <p:txBody>
          <a:bodyPr wrap="square" rtlCol="0">
            <a:spAutoFit/>
          </a:bodyPr>
          <a:lstStyle/>
          <a:p>
            <a:r>
              <a:rPr lang="en-IN" b="1" dirty="0"/>
              <a:t>QN : </a:t>
            </a:r>
            <a:r>
              <a:rPr lang="en-US" b="1" dirty="0"/>
              <a:t>Is the service seasonal or regular?</a:t>
            </a:r>
          </a:p>
          <a:p>
            <a:r>
              <a:rPr lang="en-US" dirty="0"/>
              <a:t>Insight : </a:t>
            </a:r>
            <a:r>
              <a:rPr lang="en-IN" dirty="0"/>
              <a:t>Pattern describes that monsoon and year ending month is seasonal. </a:t>
            </a:r>
          </a:p>
          <a:p>
            <a:r>
              <a:rPr lang="en-IN" dirty="0"/>
              <a:t>Recommendation : Inventory should be maintain for 2</a:t>
            </a:r>
            <a:r>
              <a:rPr lang="en-IN" baseline="30000" dirty="0"/>
              <a:t>nd</a:t>
            </a:r>
            <a:r>
              <a:rPr lang="en-IN" dirty="0"/>
              <a:t> half of a year.</a:t>
            </a:r>
          </a:p>
          <a:p>
            <a:r>
              <a:rPr lang="en-IN" dirty="0"/>
              <a:t>                                 Seasonal promotion offer </a:t>
            </a:r>
            <a:endParaRPr lang="en-US" dirty="0"/>
          </a:p>
        </p:txBody>
      </p:sp>
    </p:spTree>
    <p:extLst>
      <p:ext uri="{BB962C8B-B14F-4D97-AF65-F5344CB8AC3E}">
        <p14:creationId xmlns:p14="http://schemas.microsoft.com/office/powerpoint/2010/main" val="2571995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D0BA58-95D4-4FD9-862C-5559BCB39008}"/>
              </a:ext>
            </a:extLst>
          </p:cNvPr>
          <p:cNvPicPr>
            <a:picLocks noChangeAspect="1"/>
          </p:cNvPicPr>
          <p:nvPr/>
        </p:nvPicPr>
        <p:blipFill>
          <a:blip r:embed="rId2"/>
          <a:stretch>
            <a:fillRect/>
          </a:stretch>
        </p:blipFill>
        <p:spPr>
          <a:xfrm>
            <a:off x="1" y="-1"/>
            <a:ext cx="5903650" cy="3861785"/>
          </a:xfrm>
          <a:prstGeom prst="rect">
            <a:avLst/>
          </a:prstGeom>
        </p:spPr>
      </p:pic>
      <p:pic>
        <p:nvPicPr>
          <p:cNvPr id="6" name="Picture 5">
            <a:extLst>
              <a:ext uri="{FF2B5EF4-FFF2-40B4-BE49-F238E27FC236}">
                <a16:creationId xmlns:a16="http://schemas.microsoft.com/office/drawing/2014/main" id="{C28918E0-FF45-4F9A-B290-C85E591692F4}"/>
              </a:ext>
            </a:extLst>
          </p:cNvPr>
          <p:cNvPicPr>
            <a:picLocks noChangeAspect="1"/>
          </p:cNvPicPr>
          <p:nvPr/>
        </p:nvPicPr>
        <p:blipFill>
          <a:blip r:embed="rId3"/>
          <a:stretch>
            <a:fillRect/>
          </a:stretch>
        </p:blipFill>
        <p:spPr>
          <a:xfrm>
            <a:off x="5903651" y="0"/>
            <a:ext cx="6288348" cy="3861786"/>
          </a:xfrm>
          <a:prstGeom prst="rect">
            <a:avLst/>
          </a:prstGeom>
        </p:spPr>
      </p:pic>
      <p:pic>
        <p:nvPicPr>
          <p:cNvPr id="7" name="Picture 6">
            <a:extLst>
              <a:ext uri="{FF2B5EF4-FFF2-40B4-BE49-F238E27FC236}">
                <a16:creationId xmlns:a16="http://schemas.microsoft.com/office/drawing/2014/main" id="{A60CAA39-F3BE-4F4C-920E-3A77AC47D5CB}"/>
              </a:ext>
            </a:extLst>
          </p:cNvPr>
          <p:cNvPicPr>
            <a:picLocks noChangeAspect="1"/>
          </p:cNvPicPr>
          <p:nvPr/>
        </p:nvPicPr>
        <p:blipFill>
          <a:blip r:embed="rId4"/>
          <a:stretch>
            <a:fillRect/>
          </a:stretch>
        </p:blipFill>
        <p:spPr>
          <a:xfrm>
            <a:off x="-36991" y="3861784"/>
            <a:ext cx="6206972" cy="2996216"/>
          </a:xfrm>
          <a:prstGeom prst="rect">
            <a:avLst/>
          </a:prstGeom>
        </p:spPr>
      </p:pic>
      <p:sp>
        <p:nvSpPr>
          <p:cNvPr id="8" name="TextBox 7">
            <a:extLst>
              <a:ext uri="{FF2B5EF4-FFF2-40B4-BE49-F238E27FC236}">
                <a16:creationId xmlns:a16="http://schemas.microsoft.com/office/drawing/2014/main" id="{2BBEF522-7260-486E-979F-E6408355C235}"/>
              </a:ext>
            </a:extLst>
          </p:cNvPr>
          <p:cNvSpPr txBox="1"/>
          <p:nvPr/>
        </p:nvSpPr>
        <p:spPr>
          <a:xfrm>
            <a:off x="6169981" y="3861786"/>
            <a:ext cx="6022018" cy="2862322"/>
          </a:xfrm>
          <a:prstGeom prst="rect">
            <a:avLst/>
          </a:prstGeom>
          <a:noFill/>
        </p:spPr>
        <p:txBody>
          <a:bodyPr wrap="square" rtlCol="0">
            <a:spAutoFit/>
          </a:bodyPr>
          <a:lstStyle/>
          <a:p>
            <a:r>
              <a:rPr lang="en-IN" b="1" dirty="0"/>
              <a:t>QN : </a:t>
            </a:r>
            <a:r>
              <a:rPr lang="en-US" b="1" dirty="0"/>
              <a:t>Which inventory item is highly used?</a:t>
            </a:r>
          </a:p>
          <a:p>
            <a:r>
              <a:rPr lang="en-IN" b="1" dirty="0"/>
              <a:t>Insight 1 : Painting, Washing is most preferred service , Their stock usage is more therefore their inventory should be maintained. Since most preferred so higher revenue from it is generated.</a:t>
            </a:r>
          </a:p>
          <a:p>
            <a:endParaRPr lang="en-IN" b="1" dirty="0"/>
          </a:p>
          <a:p>
            <a:r>
              <a:rPr lang="en-IN" b="1" dirty="0"/>
              <a:t>Note :- Running and Accidental Repair</a:t>
            </a:r>
          </a:p>
          <a:p>
            <a:endParaRPr lang="en-IN" b="1" dirty="0"/>
          </a:p>
          <a:p>
            <a:r>
              <a:rPr lang="en-IN" b="1" dirty="0"/>
              <a:t>Recommendation : Inventory of painting and washing should be maintained.</a:t>
            </a:r>
          </a:p>
        </p:txBody>
      </p:sp>
    </p:spTree>
    <p:extLst>
      <p:ext uri="{BB962C8B-B14F-4D97-AF65-F5344CB8AC3E}">
        <p14:creationId xmlns:p14="http://schemas.microsoft.com/office/powerpoint/2010/main" val="1132827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C47AD8-7507-47D2-8F57-86818A72CFAF}"/>
              </a:ext>
            </a:extLst>
          </p:cNvPr>
          <p:cNvSpPr txBox="1"/>
          <p:nvPr/>
        </p:nvSpPr>
        <p:spPr>
          <a:xfrm>
            <a:off x="0" y="5701261"/>
            <a:ext cx="12035161" cy="646331"/>
          </a:xfrm>
          <a:prstGeom prst="rect">
            <a:avLst/>
          </a:prstGeom>
          <a:noFill/>
        </p:spPr>
        <p:txBody>
          <a:bodyPr wrap="square" rtlCol="0">
            <a:spAutoFit/>
          </a:bodyPr>
          <a:lstStyle/>
          <a:p>
            <a:r>
              <a:rPr lang="en-IN" b="1" dirty="0"/>
              <a:t>QN : </a:t>
            </a:r>
            <a:r>
              <a:rPr lang="en-US" b="1" dirty="0"/>
              <a:t>Which service is most preferred in a particular make/car?</a:t>
            </a:r>
          </a:p>
          <a:p>
            <a:r>
              <a:rPr lang="en-IN" b="1" dirty="0"/>
              <a:t>Insight 1 : Washing is most preferred in all the Make.</a:t>
            </a:r>
          </a:p>
        </p:txBody>
      </p:sp>
      <p:pic>
        <p:nvPicPr>
          <p:cNvPr id="2" name="Picture 1">
            <a:extLst>
              <a:ext uri="{FF2B5EF4-FFF2-40B4-BE49-F238E27FC236}">
                <a16:creationId xmlns:a16="http://schemas.microsoft.com/office/drawing/2014/main" id="{61A485DE-BC6F-4D83-A262-3FE125069004}"/>
              </a:ext>
            </a:extLst>
          </p:cNvPr>
          <p:cNvPicPr>
            <a:picLocks noChangeAspect="1"/>
          </p:cNvPicPr>
          <p:nvPr/>
        </p:nvPicPr>
        <p:blipFill>
          <a:blip r:embed="rId2"/>
          <a:stretch>
            <a:fillRect/>
          </a:stretch>
        </p:blipFill>
        <p:spPr>
          <a:xfrm>
            <a:off x="0" y="0"/>
            <a:ext cx="12192000" cy="5701261"/>
          </a:xfrm>
          <a:prstGeom prst="rect">
            <a:avLst/>
          </a:prstGeom>
        </p:spPr>
      </p:pic>
    </p:spTree>
    <p:extLst>
      <p:ext uri="{BB962C8B-B14F-4D97-AF65-F5344CB8AC3E}">
        <p14:creationId xmlns:p14="http://schemas.microsoft.com/office/powerpoint/2010/main" val="306558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EB841F-FEEC-4B90-9850-0F6E8AAB2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6010183" cy="3315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DE1B2F-2DD8-4E7B-821C-0953EE022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183" y="1"/>
            <a:ext cx="6181817" cy="3291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4201443-18CF-4645-B429-ECE7700AE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5854"/>
            <a:ext cx="6010182" cy="27432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66F7349-8FE9-455C-B912-A9E86745D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0183" y="3291553"/>
            <a:ext cx="6181817"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3A89ED-0F68-45B8-86C3-88296B10632A}"/>
              </a:ext>
            </a:extLst>
          </p:cNvPr>
          <p:cNvSpPr txBox="1"/>
          <p:nvPr/>
        </p:nvSpPr>
        <p:spPr>
          <a:xfrm>
            <a:off x="1" y="6209105"/>
            <a:ext cx="12152790" cy="369332"/>
          </a:xfrm>
          <a:prstGeom prst="rect">
            <a:avLst/>
          </a:prstGeom>
          <a:noFill/>
        </p:spPr>
        <p:txBody>
          <a:bodyPr wrap="square" rtlCol="0">
            <a:spAutoFit/>
          </a:bodyPr>
          <a:lstStyle/>
          <a:p>
            <a:r>
              <a:rPr lang="en-IN" b="1" dirty="0"/>
              <a:t>QN : </a:t>
            </a:r>
            <a:r>
              <a:rPr lang="en-US" b="1" dirty="0"/>
              <a:t>Which state/area is the inventory in high demand?</a:t>
            </a:r>
          </a:p>
        </p:txBody>
      </p:sp>
    </p:spTree>
    <p:extLst>
      <p:ext uri="{BB962C8B-B14F-4D97-AF65-F5344CB8AC3E}">
        <p14:creationId xmlns:p14="http://schemas.microsoft.com/office/powerpoint/2010/main" val="130791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41FB187-873F-4CF1-9235-8EBDCB6A3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267635" cy="30677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A2D49B-4F9C-4C99-8134-AE1DF1202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634" y="0"/>
            <a:ext cx="5924366" cy="30677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46A22C5-3277-475D-A966-4B36F8EEC5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067744"/>
            <a:ext cx="6267635"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9F0477-D580-4E29-8F06-1CC854BFCA24}"/>
              </a:ext>
            </a:extLst>
          </p:cNvPr>
          <p:cNvSpPr txBox="1"/>
          <p:nvPr/>
        </p:nvSpPr>
        <p:spPr>
          <a:xfrm>
            <a:off x="6391922" y="3429000"/>
            <a:ext cx="5717220" cy="646331"/>
          </a:xfrm>
          <a:prstGeom prst="rect">
            <a:avLst/>
          </a:prstGeom>
          <a:noFill/>
        </p:spPr>
        <p:txBody>
          <a:bodyPr wrap="square" rtlCol="0">
            <a:spAutoFit/>
          </a:bodyPr>
          <a:lstStyle/>
          <a:p>
            <a:r>
              <a:rPr lang="en-IN" b="1" dirty="0"/>
              <a:t>QN : </a:t>
            </a:r>
            <a:r>
              <a:rPr lang="en-US" b="1" dirty="0"/>
              <a:t>Which category of customer is the inventory item required by?</a:t>
            </a:r>
            <a:endParaRPr lang="en-IN" b="1" dirty="0"/>
          </a:p>
        </p:txBody>
      </p:sp>
    </p:spTree>
    <p:extLst>
      <p:ext uri="{BB962C8B-B14F-4D97-AF65-F5344CB8AC3E}">
        <p14:creationId xmlns:p14="http://schemas.microsoft.com/office/powerpoint/2010/main" val="194378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156EBF-B920-4336-BA17-3EC317FED81E}"/>
              </a:ext>
            </a:extLst>
          </p:cNvPr>
          <p:cNvSpPr txBox="1"/>
          <p:nvPr/>
        </p:nvSpPr>
        <p:spPr>
          <a:xfrm>
            <a:off x="-1" y="5443716"/>
            <a:ext cx="12191999" cy="1754326"/>
          </a:xfrm>
          <a:prstGeom prst="rect">
            <a:avLst/>
          </a:prstGeom>
          <a:noFill/>
        </p:spPr>
        <p:txBody>
          <a:bodyPr wrap="square" rtlCol="0">
            <a:spAutoFit/>
          </a:bodyPr>
          <a:lstStyle/>
          <a:p>
            <a:r>
              <a:rPr lang="en-IN" b="1" dirty="0"/>
              <a:t>QN : </a:t>
            </a:r>
            <a:r>
              <a:rPr lang="en-US" b="1" dirty="0"/>
              <a:t>Which marketing source is responsible in bringing which type of customer?</a:t>
            </a:r>
          </a:p>
          <a:p>
            <a:r>
              <a:rPr lang="en-US" b="1" dirty="0"/>
              <a:t>Insight 1 : Most of customer are from customer references. </a:t>
            </a:r>
          </a:p>
          <a:p>
            <a:r>
              <a:rPr lang="en-US" b="1" dirty="0"/>
              <a:t>Recommendation : We need to focus on attracting more customer using online social platform i.e. YouTube ,Facebook ,Tv , newspaper, Radio and pamphlet  etc.</a:t>
            </a:r>
          </a:p>
          <a:p>
            <a:endParaRPr lang="en-US" b="1" dirty="0"/>
          </a:p>
          <a:p>
            <a:endParaRPr lang="en-IN" b="1" dirty="0"/>
          </a:p>
        </p:txBody>
      </p:sp>
      <p:pic>
        <p:nvPicPr>
          <p:cNvPr id="6" name="Picture 5">
            <a:extLst>
              <a:ext uri="{FF2B5EF4-FFF2-40B4-BE49-F238E27FC236}">
                <a16:creationId xmlns:a16="http://schemas.microsoft.com/office/drawing/2014/main" id="{4570C0C5-1A07-42C5-BD54-25772E381CD4}"/>
              </a:ext>
            </a:extLst>
          </p:cNvPr>
          <p:cNvPicPr>
            <a:picLocks noChangeAspect="1"/>
          </p:cNvPicPr>
          <p:nvPr/>
        </p:nvPicPr>
        <p:blipFill>
          <a:blip r:embed="rId2"/>
          <a:stretch>
            <a:fillRect/>
          </a:stretch>
        </p:blipFill>
        <p:spPr>
          <a:xfrm>
            <a:off x="0" y="0"/>
            <a:ext cx="12192000" cy="5362113"/>
          </a:xfrm>
          <a:prstGeom prst="rect">
            <a:avLst/>
          </a:prstGeom>
        </p:spPr>
      </p:pic>
    </p:spTree>
    <p:extLst>
      <p:ext uri="{BB962C8B-B14F-4D97-AF65-F5344CB8AC3E}">
        <p14:creationId xmlns:p14="http://schemas.microsoft.com/office/powerpoint/2010/main" val="3553107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DB7BC4-9DCA-4B3E-90B9-78DB6F0CD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06182" cy="54952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535622-6582-4779-80B8-43D25FCAA209}"/>
              </a:ext>
            </a:extLst>
          </p:cNvPr>
          <p:cNvSpPr txBox="1"/>
          <p:nvPr/>
        </p:nvSpPr>
        <p:spPr>
          <a:xfrm>
            <a:off x="85818" y="5619566"/>
            <a:ext cx="12020364" cy="1200329"/>
          </a:xfrm>
          <a:prstGeom prst="rect">
            <a:avLst/>
          </a:prstGeom>
          <a:noFill/>
        </p:spPr>
        <p:txBody>
          <a:bodyPr wrap="square" rtlCol="0">
            <a:spAutoFit/>
          </a:bodyPr>
          <a:lstStyle/>
          <a:p>
            <a:r>
              <a:rPr lang="en-IN" b="1" dirty="0"/>
              <a:t>QN : </a:t>
            </a:r>
            <a:r>
              <a:rPr lang="en-US" b="1" dirty="0"/>
              <a:t>Which marketing source brings the most business?</a:t>
            </a:r>
          </a:p>
          <a:p>
            <a:r>
              <a:rPr lang="en-US" b="1" dirty="0"/>
              <a:t>Recommendation : Provide complimentary service to the customer who provide more customer referral.</a:t>
            </a:r>
          </a:p>
          <a:p>
            <a:r>
              <a:rPr lang="en-US" b="1" dirty="0"/>
              <a:t>                                 Out door camping should be increase in gas station.   </a:t>
            </a:r>
          </a:p>
          <a:p>
            <a:endParaRPr lang="en-IN" b="1" dirty="0"/>
          </a:p>
        </p:txBody>
      </p:sp>
      <p:pic>
        <p:nvPicPr>
          <p:cNvPr id="2" name="Picture 1">
            <a:extLst>
              <a:ext uri="{FF2B5EF4-FFF2-40B4-BE49-F238E27FC236}">
                <a16:creationId xmlns:a16="http://schemas.microsoft.com/office/drawing/2014/main" id="{C5F94C71-7203-49AB-ABC7-F797077B2E88}"/>
              </a:ext>
            </a:extLst>
          </p:cNvPr>
          <p:cNvPicPr>
            <a:picLocks noChangeAspect="1"/>
          </p:cNvPicPr>
          <p:nvPr/>
        </p:nvPicPr>
        <p:blipFill>
          <a:blip r:embed="rId3"/>
          <a:stretch>
            <a:fillRect/>
          </a:stretch>
        </p:blipFill>
        <p:spPr>
          <a:xfrm>
            <a:off x="7936821" y="548659"/>
            <a:ext cx="3932624" cy="4111380"/>
          </a:xfrm>
          <a:prstGeom prst="rect">
            <a:avLst/>
          </a:prstGeom>
        </p:spPr>
      </p:pic>
    </p:spTree>
    <p:extLst>
      <p:ext uri="{BB962C8B-B14F-4D97-AF65-F5344CB8AC3E}">
        <p14:creationId xmlns:p14="http://schemas.microsoft.com/office/powerpoint/2010/main" val="425887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A2A07-1E4C-4C2D-96DC-F806FB2666D9}"/>
              </a:ext>
            </a:extLst>
          </p:cNvPr>
          <p:cNvSpPr txBox="1"/>
          <p:nvPr/>
        </p:nvSpPr>
        <p:spPr>
          <a:xfrm>
            <a:off x="0" y="-14839"/>
            <a:ext cx="12192000" cy="769441"/>
          </a:xfrm>
          <a:prstGeom prst="rect">
            <a:avLst/>
          </a:prstGeom>
          <a:noFill/>
        </p:spPr>
        <p:txBody>
          <a:bodyPr wrap="square" rtlCol="0">
            <a:spAutoFit/>
          </a:bodyPr>
          <a:lstStyle/>
          <a:p>
            <a:pPr algn="ctr"/>
            <a:r>
              <a:rPr lang="en-IN" sz="4400" dirty="0">
                <a:ln w="0"/>
                <a:effectLst>
                  <a:reflection blurRad="6350" stA="53000" endA="300" endPos="35500" dir="5400000" sy="-90000" algn="bl" rotWithShape="0"/>
                </a:effectLst>
              </a:rPr>
              <a:t>P</a:t>
            </a:r>
            <a:r>
              <a:rPr lang="en-IN" sz="4400" b="0" cap="none" spc="0" dirty="0">
                <a:ln w="0"/>
                <a:effectLst>
                  <a:reflection blurRad="6350" stA="53000" endA="300" endPos="35500" dir="5400000" sy="-90000" algn="bl" rotWithShape="0"/>
                </a:effectLst>
              </a:rPr>
              <a:t>roblem Statement</a:t>
            </a:r>
          </a:p>
        </p:txBody>
      </p:sp>
      <p:sp>
        <p:nvSpPr>
          <p:cNvPr id="5" name="TextBox 4">
            <a:extLst>
              <a:ext uri="{FF2B5EF4-FFF2-40B4-BE49-F238E27FC236}">
                <a16:creationId xmlns:a16="http://schemas.microsoft.com/office/drawing/2014/main" id="{C89C294E-F3AE-46F3-8572-85FB5B8F1704}"/>
              </a:ext>
            </a:extLst>
          </p:cNvPr>
          <p:cNvSpPr txBox="1"/>
          <p:nvPr/>
        </p:nvSpPr>
        <p:spPr>
          <a:xfrm>
            <a:off x="1006135" y="845818"/>
            <a:ext cx="11114843" cy="3970318"/>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Problem Statement – 1 </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Identifying the below patterns across all MFCS.</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Ownership - Areas having most cars, most popular make/car etc.</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Spending   - Most Popular services availed.  </a:t>
            </a:r>
          </a:p>
          <a:p>
            <a:endParaRPr lang="en-US" dirty="0">
              <a:latin typeface="Arial" panose="020B0604020202020204" pitchFamily="34" charset="0"/>
              <a:cs typeface="Arial" panose="020B0604020202020204" pitchFamily="34" charset="0"/>
            </a:endParaRPr>
          </a:p>
          <a:p>
            <a:r>
              <a:rPr lang="en-US" b="1" dirty="0">
                <a:solidFill>
                  <a:srgbClr val="FF0000"/>
                </a:solidFill>
                <a:latin typeface="Arial" panose="020B0604020202020204" pitchFamily="34" charset="0"/>
                <a:cs typeface="Arial" panose="020B0604020202020204" pitchFamily="34" charset="0"/>
              </a:rPr>
              <a:t>Problem Statement – 2 </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Identify Seasonal and Regional Pattern.</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Seasonal   -  Service is seasonal or mandatory </a:t>
            </a:r>
            <a:r>
              <a:rPr lang="en-US" b="1" dirty="0">
                <a:latin typeface="Arial" panose="020B0604020202020204" pitchFamily="34" charset="0"/>
                <a:cs typeface="Arial" panose="020B0604020202020204" pitchFamily="34" charset="0"/>
              </a:rPr>
              <a:t>?</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Regional    -  Difference in each service/labor costing region wise</a:t>
            </a:r>
          </a:p>
          <a:p>
            <a:pPr lvl="6"/>
            <a:endParaRPr lang="en-US" dirty="0">
              <a:latin typeface="Arial" panose="020B0604020202020204" pitchFamily="34" charset="0"/>
              <a:cs typeface="Arial" panose="020B0604020202020204" pitchFamily="34" charset="0"/>
            </a:endParaRPr>
          </a:p>
          <a:p>
            <a:r>
              <a:rPr lang="en-US" b="1" dirty="0">
                <a:solidFill>
                  <a:srgbClr val="FF0000"/>
                </a:solidFill>
                <a:latin typeface="Arial" panose="020B0604020202020204" pitchFamily="34" charset="0"/>
                <a:cs typeface="Arial" panose="020B0604020202020204" pitchFamily="34" charset="0"/>
              </a:rPr>
              <a:t>Problem Statement – 3 </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Market Segmentation</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Cluster as per Make , Model , Order Type , Average Revenue for target oriented marketing.</a:t>
            </a:r>
          </a:p>
          <a:p>
            <a:pPr marL="3028950" lvl="6" indent="-285750">
              <a:buFont typeface="Arial" panose="020B0604020202020204" pitchFamily="34" charset="0"/>
              <a:buChar char="•"/>
            </a:pPr>
            <a:r>
              <a:rPr lang="en-US" dirty="0">
                <a:latin typeface="Arial" panose="020B0604020202020204" pitchFamily="34" charset="0"/>
                <a:cs typeface="Arial" panose="020B0604020202020204" pitchFamily="34" charset="0"/>
              </a:rPr>
              <a:t>Pain point identification for organization(One Timer).</a:t>
            </a:r>
          </a:p>
          <a:p>
            <a:pPr lvl="6"/>
            <a:endParaRPr lang="en-US" dirty="0">
              <a:latin typeface="Arial" panose="020B0604020202020204" pitchFamily="34" charset="0"/>
              <a:cs typeface="Arial" panose="020B0604020202020204" pitchFamily="34" charset="0"/>
            </a:endParaRPr>
          </a:p>
          <a:p>
            <a:r>
              <a:rPr lang="en-US" b="1" dirty="0">
                <a:solidFill>
                  <a:srgbClr val="FF0000"/>
                </a:solidFill>
                <a:latin typeface="Arial" panose="020B0604020202020204" pitchFamily="34" charset="0"/>
                <a:cs typeface="Arial" panose="020B0604020202020204" pitchFamily="34" charset="0"/>
              </a:rPr>
              <a:t>Problem Statement – 4 </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Prediction of CLV (Customer Life Time Value).</a:t>
            </a:r>
          </a:p>
        </p:txBody>
      </p:sp>
      <p:sp>
        <p:nvSpPr>
          <p:cNvPr id="2" name="TextBox 1">
            <a:extLst>
              <a:ext uri="{FF2B5EF4-FFF2-40B4-BE49-F238E27FC236}">
                <a16:creationId xmlns:a16="http://schemas.microsoft.com/office/drawing/2014/main" id="{5D686996-623B-44DC-93F8-A9F11E9FF53E}"/>
              </a:ext>
            </a:extLst>
          </p:cNvPr>
          <p:cNvSpPr txBox="1"/>
          <p:nvPr/>
        </p:nvSpPr>
        <p:spPr>
          <a:xfrm>
            <a:off x="1180730" y="5078027"/>
            <a:ext cx="4314548" cy="1200329"/>
          </a:xfrm>
          <a:prstGeom prst="rect">
            <a:avLst/>
          </a:prstGeom>
          <a:noFill/>
        </p:spPr>
        <p:txBody>
          <a:bodyPr wrap="square" rtlCol="0">
            <a:spAutoFit/>
          </a:bodyPr>
          <a:lstStyle/>
          <a:p>
            <a:r>
              <a:rPr lang="en-IN" dirty="0"/>
              <a:t>Stake Holder : 1. CTO and CXO </a:t>
            </a:r>
          </a:p>
          <a:p>
            <a:r>
              <a:rPr lang="en-IN" dirty="0"/>
              <a:t>                         2. Marketing Team</a:t>
            </a:r>
          </a:p>
          <a:p>
            <a:r>
              <a:rPr lang="en-IN" dirty="0"/>
              <a:t>                         3. Sales Team</a:t>
            </a:r>
          </a:p>
          <a:p>
            <a:r>
              <a:rPr lang="en-IN" dirty="0"/>
              <a:t>                         4. Engagement Team</a:t>
            </a:r>
          </a:p>
        </p:txBody>
      </p:sp>
    </p:spTree>
    <p:extLst>
      <p:ext uri="{BB962C8B-B14F-4D97-AF65-F5344CB8AC3E}">
        <p14:creationId xmlns:p14="http://schemas.microsoft.com/office/powerpoint/2010/main" val="3579202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26BE724-D8F5-40C4-973B-50C417326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950700" cy="54952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93B5F6-2717-4314-9579-FF22371FA467}"/>
              </a:ext>
            </a:extLst>
          </p:cNvPr>
          <p:cNvSpPr txBox="1"/>
          <p:nvPr/>
        </p:nvSpPr>
        <p:spPr>
          <a:xfrm>
            <a:off x="159798" y="5663954"/>
            <a:ext cx="11631104" cy="923330"/>
          </a:xfrm>
          <a:prstGeom prst="rect">
            <a:avLst/>
          </a:prstGeom>
          <a:noFill/>
        </p:spPr>
        <p:txBody>
          <a:bodyPr wrap="square" rtlCol="0">
            <a:spAutoFit/>
          </a:bodyPr>
          <a:lstStyle/>
          <a:p>
            <a:r>
              <a:rPr lang="en-IN" b="1" dirty="0"/>
              <a:t>QN : </a:t>
            </a:r>
            <a:r>
              <a:rPr lang="en-US" b="1" dirty="0"/>
              <a:t>What is the average income per source?</a:t>
            </a:r>
          </a:p>
          <a:p>
            <a:r>
              <a:rPr lang="en-US" b="1" dirty="0"/>
              <a:t>Insight : overall revenue of Retail Referral customer is more but average revenue of insurances is </a:t>
            </a:r>
            <a:r>
              <a:rPr lang="en-US" b="1" dirty="0" err="1"/>
              <a:t>morw</a:t>
            </a:r>
            <a:endParaRPr lang="en-US" b="1" dirty="0"/>
          </a:p>
          <a:p>
            <a:r>
              <a:rPr lang="en-US" b="1" dirty="0"/>
              <a:t>Recommendation : Provide lucrative insurances services </a:t>
            </a:r>
          </a:p>
        </p:txBody>
      </p:sp>
      <p:pic>
        <p:nvPicPr>
          <p:cNvPr id="6" name="Picture 5">
            <a:extLst>
              <a:ext uri="{FF2B5EF4-FFF2-40B4-BE49-F238E27FC236}">
                <a16:creationId xmlns:a16="http://schemas.microsoft.com/office/drawing/2014/main" id="{692E6204-5EB7-4BC9-9E9A-9E7F57CEF747}"/>
              </a:ext>
            </a:extLst>
          </p:cNvPr>
          <p:cNvPicPr>
            <a:picLocks noChangeAspect="1"/>
          </p:cNvPicPr>
          <p:nvPr/>
        </p:nvPicPr>
        <p:blipFill>
          <a:blip r:embed="rId3"/>
          <a:stretch>
            <a:fillRect/>
          </a:stretch>
        </p:blipFill>
        <p:spPr>
          <a:xfrm>
            <a:off x="8018076" y="539782"/>
            <a:ext cx="3932624" cy="3162207"/>
          </a:xfrm>
          <a:prstGeom prst="rect">
            <a:avLst/>
          </a:prstGeom>
        </p:spPr>
      </p:pic>
    </p:spTree>
    <p:extLst>
      <p:ext uri="{BB962C8B-B14F-4D97-AF65-F5344CB8AC3E}">
        <p14:creationId xmlns:p14="http://schemas.microsoft.com/office/powerpoint/2010/main" val="3002184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D6D11-CCDF-4096-8A06-A610DA7D7858}"/>
              </a:ext>
            </a:extLst>
          </p:cNvPr>
          <p:cNvPicPr>
            <a:picLocks noChangeAspect="1"/>
          </p:cNvPicPr>
          <p:nvPr/>
        </p:nvPicPr>
        <p:blipFill>
          <a:blip r:embed="rId2"/>
          <a:stretch>
            <a:fillRect/>
          </a:stretch>
        </p:blipFill>
        <p:spPr>
          <a:xfrm>
            <a:off x="0" y="0"/>
            <a:ext cx="12192000" cy="5255581"/>
          </a:xfrm>
          <a:prstGeom prst="rect">
            <a:avLst/>
          </a:prstGeom>
        </p:spPr>
      </p:pic>
      <p:sp>
        <p:nvSpPr>
          <p:cNvPr id="5" name="TextBox 4">
            <a:extLst>
              <a:ext uri="{FF2B5EF4-FFF2-40B4-BE49-F238E27FC236}">
                <a16:creationId xmlns:a16="http://schemas.microsoft.com/office/drawing/2014/main" id="{689EB3A6-8CFA-465B-8981-B4555BE2F997}"/>
              </a:ext>
            </a:extLst>
          </p:cNvPr>
          <p:cNvSpPr txBox="1"/>
          <p:nvPr/>
        </p:nvSpPr>
        <p:spPr>
          <a:xfrm>
            <a:off x="133165" y="5690586"/>
            <a:ext cx="11922711" cy="646331"/>
          </a:xfrm>
          <a:prstGeom prst="rect">
            <a:avLst/>
          </a:prstGeom>
          <a:noFill/>
        </p:spPr>
        <p:txBody>
          <a:bodyPr wrap="square" rtlCol="0">
            <a:spAutoFit/>
          </a:bodyPr>
          <a:lstStyle/>
          <a:p>
            <a:r>
              <a:rPr lang="en-IN" b="1" dirty="0"/>
              <a:t>QN : </a:t>
            </a:r>
            <a:r>
              <a:rPr lang="en-US" b="1" dirty="0"/>
              <a:t>How much business are to be expected in 2017?</a:t>
            </a:r>
          </a:p>
          <a:p>
            <a:r>
              <a:rPr lang="en-IN" dirty="0"/>
              <a:t>As per the forecast the business would lie in the range of 31k to 53k.i.e business in 2016 q4 was around 27k(Invoices)</a:t>
            </a:r>
            <a:r>
              <a:rPr lang="en-IN" b="1" dirty="0"/>
              <a:t> </a:t>
            </a:r>
          </a:p>
        </p:txBody>
      </p:sp>
    </p:spTree>
    <p:extLst>
      <p:ext uri="{BB962C8B-B14F-4D97-AF65-F5344CB8AC3E}">
        <p14:creationId xmlns:p14="http://schemas.microsoft.com/office/powerpoint/2010/main" val="1437290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D7831-FF34-469D-ACB6-0C85B5360334}"/>
              </a:ext>
            </a:extLst>
          </p:cNvPr>
          <p:cNvPicPr>
            <a:picLocks noChangeAspect="1"/>
          </p:cNvPicPr>
          <p:nvPr/>
        </p:nvPicPr>
        <p:blipFill>
          <a:blip r:embed="rId2"/>
          <a:stretch>
            <a:fillRect/>
          </a:stretch>
        </p:blipFill>
        <p:spPr>
          <a:xfrm>
            <a:off x="0" y="0"/>
            <a:ext cx="12192000" cy="5575177"/>
          </a:xfrm>
          <a:prstGeom prst="rect">
            <a:avLst/>
          </a:prstGeom>
        </p:spPr>
      </p:pic>
      <p:sp>
        <p:nvSpPr>
          <p:cNvPr id="5" name="TextBox 4">
            <a:extLst>
              <a:ext uri="{FF2B5EF4-FFF2-40B4-BE49-F238E27FC236}">
                <a16:creationId xmlns:a16="http://schemas.microsoft.com/office/drawing/2014/main" id="{46C1C99B-A7F0-422F-8EAF-B17B252D4301}"/>
              </a:ext>
            </a:extLst>
          </p:cNvPr>
          <p:cNvSpPr txBox="1"/>
          <p:nvPr/>
        </p:nvSpPr>
        <p:spPr>
          <a:xfrm>
            <a:off x="174594" y="5657671"/>
            <a:ext cx="11842811" cy="1200329"/>
          </a:xfrm>
          <a:prstGeom prst="rect">
            <a:avLst/>
          </a:prstGeom>
          <a:noFill/>
        </p:spPr>
        <p:txBody>
          <a:bodyPr wrap="square" rtlCol="0">
            <a:spAutoFit/>
          </a:bodyPr>
          <a:lstStyle/>
          <a:p>
            <a:r>
              <a:rPr lang="en-IN" b="1" dirty="0"/>
              <a:t>QN : </a:t>
            </a:r>
            <a:r>
              <a:rPr lang="en-US" b="1" dirty="0"/>
              <a:t>What type of customers are to be expected?</a:t>
            </a:r>
          </a:p>
          <a:p>
            <a:r>
              <a:rPr lang="en-IN" dirty="0"/>
              <a:t>As per the forecast the customers growth would lie in the range of 33k to 60k.i.e Customer in 2016 q4 was around 27k(Invoices)</a:t>
            </a:r>
          </a:p>
          <a:p>
            <a:r>
              <a:rPr lang="en-IN" dirty="0"/>
              <a:t>As retain was the most dominating Customer Type amongst all.</a:t>
            </a:r>
          </a:p>
        </p:txBody>
      </p:sp>
    </p:spTree>
    <p:extLst>
      <p:ext uri="{BB962C8B-B14F-4D97-AF65-F5344CB8AC3E}">
        <p14:creationId xmlns:p14="http://schemas.microsoft.com/office/powerpoint/2010/main" val="275376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6A4CD-EAB6-4DCF-8614-6457600840F9}"/>
              </a:ext>
            </a:extLst>
          </p:cNvPr>
          <p:cNvPicPr>
            <a:picLocks noChangeAspect="1"/>
          </p:cNvPicPr>
          <p:nvPr/>
        </p:nvPicPr>
        <p:blipFill>
          <a:blip r:embed="rId2"/>
          <a:stretch>
            <a:fillRect/>
          </a:stretch>
        </p:blipFill>
        <p:spPr>
          <a:xfrm>
            <a:off x="0" y="1"/>
            <a:ext cx="12191999" cy="5646198"/>
          </a:xfrm>
          <a:prstGeom prst="rect">
            <a:avLst/>
          </a:prstGeom>
        </p:spPr>
      </p:pic>
      <p:sp>
        <p:nvSpPr>
          <p:cNvPr id="5" name="TextBox 4">
            <a:extLst>
              <a:ext uri="{FF2B5EF4-FFF2-40B4-BE49-F238E27FC236}">
                <a16:creationId xmlns:a16="http://schemas.microsoft.com/office/drawing/2014/main" id="{B293C67A-3AE2-4B85-8E04-AC0162C56837}"/>
              </a:ext>
            </a:extLst>
          </p:cNvPr>
          <p:cNvSpPr txBox="1"/>
          <p:nvPr/>
        </p:nvSpPr>
        <p:spPr>
          <a:xfrm>
            <a:off x="63622" y="5814873"/>
            <a:ext cx="11887200" cy="646331"/>
          </a:xfrm>
          <a:prstGeom prst="rect">
            <a:avLst/>
          </a:prstGeom>
          <a:noFill/>
        </p:spPr>
        <p:txBody>
          <a:bodyPr wrap="square" rtlCol="0">
            <a:spAutoFit/>
          </a:bodyPr>
          <a:lstStyle/>
          <a:p>
            <a:r>
              <a:rPr lang="en-IN" b="1" dirty="0"/>
              <a:t>QN : </a:t>
            </a:r>
            <a:r>
              <a:rPr lang="en-US" b="1" dirty="0"/>
              <a:t>Which make/car are to be expected the most?</a:t>
            </a:r>
          </a:p>
          <a:p>
            <a:r>
              <a:rPr lang="en-IN" dirty="0"/>
              <a:t>As per the forecast the Make would lie in the range of 9k to 11k.i.e Count of Make in 2016 q4 was around 9k(Make)</a:t>
            </a:r>
            <a:endParaRPr lang="en-IN" b="1" dirty="0"/>
          </a:p>
        </p:txBody>
      </p:sp>
    </p:spTree>
    <p:extLst>
      <p:ext uri="{BB962C8B-B14F-4D97-AF65-F5344CB8AC3E}">
        <p14:creationId xmlns:p14="http://schemas.microsoft.com/office/powerpoint/2010/main" val="4121568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F30A43-9D5F-4AEF-A203-6704C755FFC8}"/>
              </a:ext>
            </a:extLst>
          </p:cNvPr>
          <p:cNvPicPr>
            <a:picLocks noChangeAspect="1"/>
          </p:cNvPicPr>
          <p:nvPr/>
        </p:nvPicPr>
        <p:blipFill>
          <a:blip r:embed="rId2"/>
          <a:stretch>
            <a:fillRect/>
          </a:stretch>
        </p:blipFill>
        <p:spPr>
          <a:xfrm>
            <a:off x="0" y="0"/>
            <a:ext cx="12192000" cy="5877017"/>
          </a:xfrm>
          <a:prstGeom prst="rect">
            <a:avLst/>
          </a:prstGeom>
        </p:spPr>
      </p:pic>
      <p:sp>
        <p:nvSpPr>
          <p:cNvPr id="5" name="TextBox 4">
            <a:extLst>
              <a:ext uri="{FF2B5EF4-FFF2-40B4-BE49-F238E27FC236}">
                <a16:creationId xmlns:a16="http://schemas.microsoft.com/office/drawing/2014/main" id="{B9238DA2-3EF0-42CB-A374-BB254DE839F0}"/>
              </a:ext>
            </a:extLst>
          </p:cNvPr>
          <p:cNvSpPr txBox="1"/>
          <p:nvPr/>
        </p:nvSpPr>
        <p:spPr>
          <a:xfrm>
            <a:off x="0" y="6054570"/>
            <a:ext cx="11940466" cy="646331"/>
          </a:xfrm>
          <a:prstGeom prst="rect">
            <a:avLst/>
          </a:prstGeom>
          <a:noFill/>
        </p:spPr>
        <p:txBody>
          <a:bodyPr wrap="square" rtlCol="0">
            <a:spAutoFit/>
          </a:bodyPr>
          <a:lstStyle/>
          <a:p>
            <a:r>
              <a:rPr lang="en-IN" b="1" dirty="0"/>
              <a:t>QN : </a:t>
            </a:r>
            <a:r>
              <a:rPr lang="en-US" b="1" dirty="0"/>
              <a:t>What kind of services would be required the most?</a:t>
            </a:r>
          </a:p>
          <a:p>
            <a:r>
              <a:rPr lang="en-IN" dirty="0"/>
              <a:t>As per the forecast the Service Type would lie in the range of 33k to 60k.i.e Services in 2016 q4 was around 27k(Services)</a:t>
            </a:r>
            <a:endParaRPr lang="en-IN" b="1" dirty="0"/>
          </a:p>
        </p:txBody>
      </p:sp>
      <p:sp>
        <p:nvSpPr>
          <p:cNvPr id="6" name="AutoShape 2">
            <a:extLst>
              <a:ext uri="{FF2B5EF4-FFF2-40B4-BE49-F238E27FC236}">
                <a16:creationId xmlns:a16="http://schemas.microsoft.com/office/drawing/2014/main" id="{2B14B39D-5AE4-41B2-98EF-FD4B1A5294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275221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730EAE-F797-4F52-B996-E513B540C169}"/>
              </a:ext>
            </a:extLst>
          </p:cNvPr>
          <p:cNvSpPr txBox="1"/>
          <p:nvPr/>
        </p:nvSpPr>
        <p:spPr>
          <a:xfrm>
            <a:off x="0" y="5877017"/>
            <a:ext cx="12002610" cy="923330"/>
          </a:xfrm>
          <a:prstGeom prst="rect">
            <a:avLst/>
          </a:prstGeom>
          <a:noFill/>
        </p:spPr>
        <p:txBody>
          <a:bodyPr wrap="square" rtlCol="0">
            <a:spAutoFit/>
          </a:bodyPr>
          <a:lstStyle/>
          <a:p>
            <a:r>
              <a:rPr lang="en-IN" dirty="0"/>
              <a:t>Insurance Company wise Analysis:</a:t>
            </a:r>
          </a:p>
          <a:p>
            <a:r>
              <a:rPr lang="en-IN" dirty="0"/>
              <a:t>Recommendation : Insurances Company should consider more body part of car and provide better coverage.</a:t>
            </a:r>
          </a:p>
          <a:p>
            <a:r>
              <a:rPr lang="en-IN" dirty="0"/>
              <a:t>                                 Insurances must be included with MFCS package  </a:t>
            </a:r>
          </a:p>
        </p:txBody>
      </p:sp>
      <p:pic>
        <p:nvPicPr>
          <p:cNvPr id="2" name="Picture 1">
            <a:extLst>
              <a:ext uri="{FF2B5EF4-FFF2-40B4-BE49-F238E27FC236}">
                <a16:creationId xmlns:a16="http://schemas.microsoft.com/office/drawing/2014/main" id="{0E42677E-CD07-4E3A-8FC3-4819EC9598B4}"/>
              </a:ext>
            </a:extLst>
          </p:cNvPr>
          <p:cNvPicPr>
            <a:picLocks noChangeAspect="1"/>
          </p:cNvPicPr>
          <p:nvPr/>
        </p:nvPicPr>
        <p:blipFill>
          <a:blip r:embed="rId2"/>
          <a:stretch>
            <a:fillRect/>
          </a:stretch>
        </p:blipFill>
        <p:spPr>
          <a:xfrm>
            <a:off x="0" y="0"/>
            <a:ext cx="12192000" cy="5877017"/>
          </a:xfrm>
          <a:prstGeom prst="rect">
            <a:avLst/>
          </a:prstGeom>
        </p:spPr>
      </p:pic>
    </p:spTree>
    <p:extLst>
      <p:ext uri="{BB962C8B-B14F-4D97-AF65-F5344CB8AC3E}">
        <p14:creationId xmlns:p14="http://schemas.microsoft.com/office/powerpoint/2010/main" val="2897162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72BC5E-7613-43D1-BB7B-9532744A04E2}"/>
              </a:ext>
            </a:extLst>
          </p:cNvPr>
          <p:cNvSpPr txBox="1"/>
          <p:nvPr/>
        </p:nvSpPr>
        <p:spPr>
          <a:xfrm>
            <a:off x="-103516" y="5828526"/>
            <a:ext cx="12295516" cy="923330"/>
          </a:xfrm>
          <a:prstGeom prst="rect">
            <a:avLst/>
          </a:prstGeom>
          <a:noFill/>
        </p:spPr>
        <p:txBody>
          <a:bodyPr wrap="square" rtlCol="0">
            <a:spAutoFit/>
          </a:bodyPr>
          <a:lstStyle/>
          <a:p>
            <a:r>
              <a:rPr lang="en-IN" dirty="0"/>
              <a:t>Plant Wise Business Analysis</a:t>
            </a:r>
          </a:p>
          <a:p>
            <a:r>
              <a:rPr lang="en-IN" dirty="0"/>
              <a:t>Insight : Guindy and Nashik generating more revenues but at  a same time out sourcing is more.</a:t>
            </a:r>
          </a:p>
          <a:p>
            <a:r>
              <a:rPr lang="en-IN" dirty="0"/>
              <a:t>Recommendation : We need to hire skilled labour in such service station to reduce outsourcing.</a:t>
            </a:r>
          </a:p>
        </p:txBody>
      </p:sp>
      <p:pic>
        <p:nvPicPr>
          <p:cNvPr id="2" name="Picture 1">
            <a:extLst>
              <a:ext uri="{FF2B5EF4-FFF2-40B4-BE49-F238E27FC236}">
                <a16:creationId xmlns:a16="http://schemas.microsoft.com/office/drawing/2014/main" id="{AD7317BB-6F92-4C29-88FC-2A00575BCB29}"/>
              </a:ext>
            </a:extLst>
          </p:cNvPr>
          <p:cNvPicPr>
            <a:picLocks noChangeAspect="1"/>
          </p:cNvPicPr>
          <p:nvPr/>
        </p:nvPicPr>
        <p:blipFill>
          <a:blip r:embed="rId2"/>
          <a:stretch>
            <a:fillRect/>
          </a:stretch>
        </p:blipFill>
        <p:spPr>
          <a:xfrm>
            <a:off x="0" y="0"/>
            <a:ext cx="12192000" cy="5912528"/>
          </a:xfrm>
          <a:prstGeom prst="rect">
            <a:avLst/>
          </a:prstGeom>
        </p:spPr>
      </p:pic>
    </p:spTree>
    <p:extLst>
      <p:ext uri="{BB962C8B-B14F-4D97-AF65-F5344CB8AC3E}">
        <p14:creationId xmlns:p14="http://schemas.microsoft.com/office/powerpoint/2010/main" val="506188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79CDAC-A501-4A5B-BC8C-B21CF718AE2A}"/>
              </a:ext>
            </a:extLst>
          </p:cNvPr>
          <p:cNvPicPr>
            <a:picLocks noChangeAspect="1"/>
          </p:cNvPicPr>
          <p:nvPr/>
        </p:nvPicPr>
        <p:blipFill>
          <a:blip r:embed="rId2"/>
          <a:stretch>
            <a:fillRect/>
          </a:stretch>
        </p:blipFill>
        <p:spPr>
          <a:xfrm>
            <a:off x="-1" y="1"/>
            <a:ext cx="6020851" cy="5486400"/>
          </a:xfrm>
          <a:prstGeom prst="rect">
            <a:avLst/>
          </a:prstGeom>
        </p:spPr>
      </p:pic>
      <p:pic>
        <p:nvPicPr>
          <p:cNvPr id="5" name="Picture 4">
            <a:extLst>
              <a:ext uri="{FF2B5EF4-FFF2-40B4-BE49-F238E27FC236}">
                <a16:creationId xmlns:a16="http://schemas.microsoft.com/office/drawing/2014/main" id="{6E6027E3-63F6-4D07-99DF-CFC6AA26C4F9}"/>
              </a:ext>
            </a:extLst>
          </p:cNvPr>
          <p:cNvPicPr>
            <a:picLocks noChangeAspect="1"/>
          </p:cNvPicPr>
          <p:nvPr/>
        </p:nvPicPr>
        <p:blipFill>
          <a:blip r:embed="rId3"/>
          <a:stretch>
            <a:fillRect/>
          </a:stretch>
        </p:blipFill>
        <p:spPr>
          <a:xfrm>
            <a:off x="6020850" y="0"/>
            <a:ext cx="6171149" cy="5486400"/>
          </a:xfrm>
          <a:prstGeom prst="rect">
            <a:avLst/>
          </a:prstGeom>
        </p:spPr>
      </p:pic>
      <p:sp>
        <p:nvSpPr>
          <p:cNvPr id="6" name="TextBox 5">
            <a:extLst>
              <a:ext uri="{FF2B5EF4-FFF2-40B4-BE49-F238E27FC236}">
                <a16:creationId xmlns:a16="http://schemas.microsoft.com/office/drawing/2014/main" id="{67CDE8F7-8A23-4A6F-A080-C6B089CE0C36}"/>
              </a:ext>
            </a:extLst>
          </p:cNvPr>
          <p:cNvSpPr txBox="1"/>
          <p:nvPr/>
        </p:nvSpPr>
        <p:spPr>
          <a:xfrm>
            <a:off x="-1" y="5486400"/>
            <a:ext cx="12192001" cy="1200329"/>
          </a:xfrm>
          <a:prstGeom prst="rect">
            <a:avLst/>
          </a:prstGeom>
          <a:noFill/>
        </p:spPr>
        <p:txBody>
          <a:bodyPr wrap="square" rtlCol="0">
            <a:spAutoFit/>
          </a:bodyPr>
          <a:lstStyle/>
          <a:p>
            <a:r>
              <a:rPr lang="en-IN" dirty="0"/>
              <a:t>Which Service type and Plant Outsource the most?</a:t>
            </a:r>
          </a:p>
          <a:p>
            <a:r>
              <a:rPr lang="en-IN" dirty="0"/>
              <a:t>Insight  : Most of the accidental services are out sourced.</a:t>
            </a:r>
          </a:p>
          <a:p>
            <a:r>
              <a:rPr lang="en-IN" dirty="0"/>
              <a:t>Recommendation : Training should be provided to employee to reduce out sourcing or hire skilled labour.</a:t>
            </a:r>
          </a:p>
          <a:p>
            <a:r>
              <a:rPr lang="en-IN" dirty="0"/>
              <a:t>                                 Inventory should be available for accidental services.</a:t>
            </a:r>
          </a:p>
        </p:txBody>
      </p:sp>
    </p:spTree>
    <p:extLst>
      <p:ext uri="{BB962C8B-B14F-4D97-AF65-F5344CB8AC3E}">
        <p14:creationId xmlns:p14="http://schemas.microsoft.com/office/powerpoint/2010/main" val="768953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FEAB015-A337-46C6-93A2-F1F5A5D45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98"/>
            <a:ext cx="12192000" cy="58481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1C743B-FD8D-4EF7-A402-A68CA9730F7E}"/>
              </a:ext>
            </a:extLst>
          </p:cNvPr>
          <p:cNvSpPr txBox="1"/>
          <p:nvPr/>
        </p:nvSpPr>
        <p:spPr>
          <a:xfrm>
            <a:off x="0" y="5859262"/>
            <a:ext cx="12191999" cy="646331"/>
          </a:xfrm>
          <a:prstGeom prst="rect">
            <a:avLst/>
          </a:prstGeom>
          <a:noFill/>
        </p:spPr>
        <p:txBody>
          <a:bodyPr wrap="square" rtlCol="0">
            <a:spAutoFit/>
          </a:bodyPr>
          <a:lstStyle/>
          <a:p>
            <a:r>
              <a:rPr lang="en-IN" dirty="0"/>
              <a:t>Analysis : Average day taken for each services</a:t>
            </a:r>
          </a:p>
          <a:p>
            <a:r>
              <a:rPr lang="en-IN" dirty="0"/>
              <a:t>Insight : Workshop damage requires the maximum days on an average is 36</a:t>
            </a:r>
          </a:p>
        </p:txBody>
      </p:sp>
    </p:spTree>
    <p:extLst>
      <p:ext uri="{BB962C8B-B14F-4D97-AF65-F5344CB8AC3E}">
        <p14:creationId xmlns:p14="http://schemas.microsoft.com/office/powerpoint/2010/main" val="1223668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7EB175-C679-4215-9EBA-42D3BD2FA104}"/>
              </a:ext>
            </a:extLst>
          </p:cNvPr>
          <p:cNvSpPr txBox="1"/>
          <p:nvPr/>
        </p:nvSpPr>
        <p:spPr>
          <a:xfrm>
            <a:off x="0" y="5469147"/>
            <a:ext cx="12192000" cy="1200329"/>
          </a:xfrm>
          <a:prstGeom prst="rect">
            <a:avLst/>
          </a:prstGeom>
          <a:noFill/>
        </p:spPr>
        <p:txBody>
          <a:bodyPr wrap="square" rtlCol="0">
            <a:spAutoFit/>
          </a:bodyPr>
          <a:lstStyle/>
          <a:p>
            <a:r>
              <a:rPr lang="en-IN" b="1" dirty="0"/>
              <a:t>Top Efficient Technician :</a:t>
            </a:r>
          </a:p>
          <a:p>
            <a:endParaRPr lang="en-IN" b="1" dirty="0"/>
          </a:p>
          <a:p>
            <a:r>
              <a:rPr lang="en-IN" b="1" dirty="0"/>
              <a:t>Insight : Sayyad ,JK and Sajid are the top 3 Technician which resolve most of the car issues who are from Maharashtra.</a:t>
            </a:r>
          </a:p>
          <a:p>
            <a:r>
              <a:rPr lang="en-IN" b="1" dirty="0"/>
              <a:t>               Skilled technicians from Maharashtra and Tamil Nadu  can be sent to low skill area i.e. </a:t>
            </a:r>
            <a:r>
              <a:rPr lang="en-IN" b="1" dirty="0" err="1"/>
              <a:t>North,East</a:t>
            </a:r>
            <a:r>
              <a:rPr lang="en-IN" b="1" dirty="0"/>
              <a:t>.</a:t>
            </a:r>
          </a:p>
        </p:txBody>
      </p:sp>
      <p:pic>
        <p:nvPicPr>
          <p:cNvPr id="3" name="Picture 2">
            <a:extLst>
              <a:ext uri="{FF2B5EF4-FFF2-40B4-BE49-F238E27FC236}">
                <a16:creationId xmlns:a16="http://schemas.microsoft.com/office/drawing/2014/main" id="{34A6F5C5-BEC8-459B-A66F-A2EAC83D9468}"/>
              </a:ext>
            </a:extLst>
          </p:cNvPr>
          <p:cNvPicPr>
            <a:picLocks noChangeAspect="1"/>
          </p:cNvPicPr>
          <p:nvPr/>
        </p:nvPicPr>
        <p:blipFill>
          <a:blip r:embed="rId2"/>
          <a:stretch>
            <a:fillRect/>
          </a:stretch>
        </p:blipFill>
        <p:spPr>
          <a:xfrm>
            <a:off x="0" y="0"/>
            <a:ext cx="12192000" cy="5469147"/>
          </a:xfrm>
          <a:prstGeom prst="rect">
            <a:avLst/>
          </a:prstGeom>
        </p:spPr>
      </p:pic>
    </p:spTree>
    <p:extLst>
      <p:ext uri="{BB962C8B-B14F-4D97-AF65-F5344CB8AC3E}">
        <p14:creationId xmlns:p14="http://schemas.microsoft.com/office/powerpoint/2010/main" val="165652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900610-7CCA-4E24-AAB8-6648AD84FC1A}"/>
              </a:ext>
            </a:extLst>
          </p:cNvPr>
          <p:cNvSpPr>
            <a:spLocks noGrp="1"/>
          </p:cNvSpPr>
          <p:nvPr>
            <p:ph type="subTitle" idx="1"/>
          </p:nvPr>
        </p:nvSpPr>
        <p:spPr>
          <a:xfrm>
            <a:off x="0" y="0"/>
            <a:ext cx="12192000" cy="523783"/>
          </a:xfrm>
        </p:spPr>
        <p:txBody>
          <a:bodyPr>
            <a:normAutofit fontScale="77500" lnSpcReduction="20000"/>
          </a:bodyPr>
          <a:lstStyle/>
          <a:p>
            <a:pPr algn="ctr"/>
            <a:r>
              <a:rPr lang="en-IN" sz="3600" dirty="0">
                <a:ln w="0"/>
                <a:effectLst>
                  <a:reflection blurRad="6350" stA="53000" endA="300" endPos="35500" dir="5400000" sy="-90000" algn="bl" rotWithShape="0"/>
                </a:effectLst>
              </a:rPr>
              <a:t>EDA (Exploratory Data Analysis)</a:t>
            </a:r>
            <a:endParaRPr lang="en-IN" sz="3600" cap="none" dirty="0">
              <a:ln w="0"/>
              <a:solidFill>
                <a:schemeClr val="tx1"/>
              </a:solidFill>
              <a:effectLst>
                <a:reflection blurRad="6350" stA="53000" endA="300" endPos="35500" dir="5400000" sy="-90000" algn="bl" rotWithShape="0"/>
              </a:effectLst>
            </a:endParaRPr>
          </a:p>
          <a:p>
            <a:pPr algn="ctr"/>
            <a:endParaRPr lang="en-IN" sz="3600" cap="none" dirty="0">
              <a:ln w="0"/>
              <a:solidFill>
                <a:schemeClr val="tx1"/>
              </a:solidFill>
              <a:effectLst>
                <a:reflection blurRad="6350" stA="53000" endA="300" endPos="35500" dir="5400000" sy="-90000" algn="bl" rotWithShape="0"/>
              </a:effectLst>
            </a:endParaRPr>
          </a:p>
        </p:txBody>
      </p:sp>
      <p:pic>
        <p:nvPicPr>
          <p:cNvPr id="6" name="Picture 5">
            <a:extLst>
              <a:ext uri="{FF2B5EF4-FFF2-40B4-BE49-F238E27FC236}">
                <a16:creationId xmlns:a16="http://schemas.microsoft.com/office/drawing/2014/main" id="{92D16304-1410-4A9A-89EE-DEEBA2AEAAB2}"/>
              </a:ext>
            </a:extLst>
          </p:cNvPr>
          <p:cNvPicPr>
            <a:picLocks noChangeAspect="1"/>
          </p:cNvPicPr>
          <p:nvPr/>
        </p:nvPicPr>
        <p:blipFill>
          <a:blip r:embed="rId2"/>
          <a:stretch>
            <a:fillRect/>
          </a:stretch>
        </p:blipFill>
        <p:spPr>
          <a:xfrm>
            <a:off x="0" y="628652"/>
            <a:ext cx="6288351" cy="6229348"/>
          </a:xfrm>
          <a:prstGeom prst="rect">
            <a:avLst/>
          </a:prstGeom>
        </p:spPr>
      </p:pic>
      <p:sp>
        <p:nvSpPr>
          <p:cNvPr id="8" name="TextBox 7">
            <a:extLst>
              <a:ext uri="{FF2B5EF4-FFF2-40B4-BE49-F238E27FC236}">
                <a16:creationId xmlns:a16="http://schemas.microsoft.com/office/drawing/2014/main" id="{A74BD3CA-231B-4F1B-8C19-C807E30B599E}"/>
              </a:ext>
            </a:extLst>
          </p:cNvPr>
          <p:cNvSpPr txBox="1"/>
          <p:nvPr/>
        </p:nvSpPr>
        <p:spPr>
          <a:xfrm>
            <a:off x="2991081" y="5571846"/>
            <a:ext cx="3231472" cy="369332"/>
          </a:xfrm>
          <a:prstGeom prst="rect">
            <a:avLst/>
          </a:prstGeom>
          <a:noFill/>
        </p:spPr>
        <p:txBody>
          <a:bodyPr wrap="square" rtlCol="0">
            <a:spAutoFit/>
          </a:bodyPr>
          <a:lstStyle/>
          <a:p>
            <a:r>
              <a:rPr lang="en-IN" dirty="0">
                <a:solidFill>
                  <a:schemeClr val="bg1"/>
                </a:solidFill>
                <a:latin typeface="Arial" panose="020B0604020202020204" pitchFamily="34" charset="0"/>
                <a:cs typeface="Arial" panose="020B0604020202020204" pitchFamily="34" charset="0"/>
              </a:rPr>
              <a:t>Total Customers : </a:t>
            </a:r>
            <a:r>
              <a:rPr lang="en-IN" dirty="0">
                <a:solidFill>
                  <a:schemeClr val="bg1"/>
                </a:solidFill>
                <a:effectLst/>
                <a:latin typeface="Arial" panose="020B0604020202020204" pitchFamily="34" charset="0"/>
                <a:cs typeface="Arial" panose="020B0604020202020204" pitchFamily="34" charset="0"/>
              </a:rPr>
              <a:t>2,53,485</a:t>
            </a:r>
            <a:r>
              <a:rPr lang="en-IN" dirty="0">
                <a:solidFill>
                  <a:schemeClr val="bg1"/>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9C730400-A1D2-4430-80E0-A1996E1EFC7C}"/>
              </a:ext>
            </a:extLst>
          </p:cNvPr>
          <p:cNvSpPr txBox="1"/>
          <p:nvPr/>
        </p:nvSpPr>
        <p:spPr>
          <a:xfrm>
            <a:off x="6261810" y="889843"/>
            <a:ext cx="5903648" cy="5078313"/>
          </a:xfrm>
          <a:prstGeom prst="rect">
            <a:avLst/>
          </a:prstGeom>
          <a:noFill/>
        </p:spPr>
        <p:txBody>
          <a:bodyPr wrap="square" rtlCol="0">
            <a:spAutoFit/>
          </a:bodyPr>
          <a:lstStyle/>
          <a:p>
            <a:pPr marL="285750" indent="-285750">
              <a:buFont typeface="Arial" panose="020B0604020202020204" pitchFamily="34" charset="0"/>
              <a:buChar char="•"/>
            </a:pPr>
            <a:r>
              <a:rPr lang="en-IN" dirty="0"/>
              <a:t>Insight :</a:t>
            </a:r>
          </a:p>
          <a:p>
            <a:pPr marL="742950" lvl="1" indent="-285750">
              <a:buFont typeface="Arial" panose="020B0604020202020204" pitchFamily="34" charset="0"/>
              <a:buChar char="•"/>
            </a:pPr>
            <a:r>
              <a:rPr lang="en-IN" dirty="0"/>
              <a:t>Tamil Nadu and Maharashtra has maximum of customer and number of plant as compare to other state.</a:t>
            </a:r>
          </a:p>
          <a:p>
            <a:pPr marL="285750" indent="-285750">
              <a:buFont typeface="Arial" panose="020B0604020202020204" pitchFamily="34" charset="0"/>
              <a:buChar char="•"/>
            </a:pPr>
            <a:r>
              <a:rPr lang="en-IN" dirty="0"/>
              <a:t>Recommendation : </a:t>
            </a:r>
          </a:p>
          <a:p>
            <a:pPr marL="742950" lvl="1" indent="-285750">
              <a:buFont typeface="Arial" panose="020B0604020202020204" pitchFamily="34" charset="0"/>
              <a:buChar char="•"/>
            </a:pPr>
            <a:r>
              <a:rPr lang="en-IN" dirty="0"/>
              <a:t>Need to focus on Northern and Eastern Part of India. Customer count is less as compare to other parts of India.</a:t>
            </a:r>
          </a:p>
          <a:p>
            <a:pPr marL="742950" lvl="1" indent="-285750">
              <a:buFont typeface="Arial" panose="020B0604020202020204" pitchFamily="34" charset="0"/>
              <a:buChar char="•"/>
            </a:pPr>
            <a:endParaRPr lang="en-IN" dirty="0"/>
          </a:p>
          <a:p>
            <a:pPr marL="742950" lvl="1" indent="-285750">
              <a:buFont typeface="Arial" panose="020B0604020202020204" pitchFamily="34" charset="0"/>
              <a:buChar char="•"/>
            </a:pPr>
            <a:r>
              <a:rPr lang="en-IN" dirty="0"/>
              <a:t>Interactive dashboard : </a:t>
            </a:r>
            <a:r>
              <a:rPr lang="en-IN" dirty="0">
                <a:hlinkClick r:id="rId3"/>
              </a:rPr>
              <a:t>https://public.tableau.com/profile/surojit3521#!/vizhome/Mahindra-first-choice-final-workbook/CustomerandPlantcountstatewise</a:t>
            </a:r>
            <a:endParaRPr lang="en-IN" dirty="0"/>
          </a:p>
          <a:p>
            <a:pPr marL="742950" lvl="1" indent="-285750">
              <a:buFont typeface="Arial" panose="020B0604020202020204" pitchFamily="34" charset="0"/>
              <a:buChar char="•"/>
            </a:pPr>
            <a:r>
              <a:rPr lang="en-IN" dirty="0"/>
              <a:t>Interactive dashboard for Top 20 Country and Make : </a:t>
            </a:r>
            <a:r>
              <a:rPr lang="en-IN" dirty="0">
                <a:hlinkClick r:id="rId4"/>
              </a:rPr>
              <a:t>https://public.tableau.com/profile/surojit3521#!/vizhome/Mahindra-first-choice-final-workbook/StateandMakeRelation</a:t>
            </a:r>
            <a:endParaRPr lang="en-IN" dirty="0"/>
          </a:p>
        </p:txBody>
      </p:sp>
    </p:spTree>
    <p:extLst>
      <p:ext uri="{BB962C8B-B14F-4D97-AF65-F5344CB8AC3E}">
        <p14:creationId xmlns:p14="http://schemas.microsoft.com/office/powerpoint/2010/main" val="529114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0264-AACD-4E46-8FC3-8700742F5EE4}"/>
              </a:ext>
            </a:extLst>
          </p:cNvPr>
          <p:cNvSpPr>
            <a:spLocks noGrp="1"/>
          </p:cNvSpPr>
          <p:nvPr>
            <p:ph type="title"/>
          </p:nvPr>
        </p:nvSpPr>
        <p:spPr/>
        <p:txBody>
          <a:bodyPr/>
          <a:lstStyle/>
          <a:p>
            <a:endParaRPr lang="en-IN"/>
          </a:p>
        </p:txBody>
      </p:sp>
      <p:sp>
        <p:nvSpPr>
          <p:cNvPr id="6" name="TextBox 5">
            <a:extLst>
              <a:ext uri="{FF2B5EF4-FFF2-40B4-BE49-F238E27FC236}">
                <a16:creationId xmlns:a16="http://schemas.microsoft.com/office/drawing/2014/main" id="{A2AC02CD-CC7D-4A46-A9CB-4DA76E531715}"/>
              </a:ext>
            </a:extLst>
          </p:cNvPr>
          <p:cNvSpPr txBox="1"/>
          <p:nvPr/>
        </p:nvSpPr>
        <p:spPr>
          <a:xfrm>
            <a:off x="1" y="5468644"/>
            <a:ext cx="12191999" cy="646331"/>
          </a:xfrm>
          <a:prstGeom prst="rect">
            <a:avLst/>
          </a:prstGeom>
          <a:noFill/>
        </p:spPr>
        <p:txBody>
          <a:bodyPr wrap="square" rtlCol="0">
            <a:spAutoFit/>
          </a:bodyPr>
          <a:lstStyle/>
          <a:p>
            <a:r>
              <a:rPr lang="en-IN" dirty="0"/>
              <a:t>QN : Technician who generate more Revenue</a:t>
            </a:r>
          </a:p>
          <a:p>
            <a:r>
              <a:rPr lang="en-IN" dirty="0"/>
              <a:t>Insight : Sayyad, Arun and </a:t>
            </a:r>
            <a:r>
              <a:rPr lang="en-IN" dirty="0" err="1"/>
              <a:t>Yaidaiah</a:t>
            </a:r>
            <a:r>
              <a:rPr lang="en-IN" dirty="0"/>
              <a:t> are the top 3 technician who are regenerating more Revenue</a:t>
            </a:r>
          </a:p>
        </p:txBody>
      </p:sp>
      <p:pic>
        <p:nvPicPr>
          <p:cNvPr id="7" name="Picture 6">
            <a:extLst>
              <a:ext uri="{FF2B5EF4-FFF2-40B4-BE49-F238E27FC236}">
                <a16:creationId xmlns:a16="http://schemas.microsoft.com/office/drawing/2014/main" id="{D3BC6248-A460-4969-BA46-A9A8E8A3D9A2}"/>
              </a:ext>
            </a:extLst>
          </p:cNvPr>
          <p:cNvPicPr>
            <a:picLocks noChangeAspect="1"/>
          </p:cNvPicPr>
          <p:nvPr/>
        </p:nvPicPr>
        <p:blipFill>
          <a:blip r:embed="rId2"/>
          <a:stretch>
            <a:fillRect/>
          </a:stretch>
        </p:blipFill>
        <p:spPr>
          <a:xfrm>
            <a:off x="1" y="0"/>
            <a:ext cx="12186674" cy="5299968"/>
          </a:xfrm>
          <a:prstGeom prst="rect">
            <a:avLst/>
          </a:prstGeom>
        </p:spPr>
      </p:pic>
    </p:spTree>
    <p:extLst>
      <p:ext uri="{BB962C8B-B14F-4D97-AF65-F5344CB8AC3E}">
        <p14:creationId xmlns:p14="http://schemas.microsoft.com/office/powerpoint/2010/main" val="2846060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B8A94-F063-4CB9-9CCC-F4E932361F8D}"/>
              </a:ext>
            </a:extLst>
          </p:cNvPr>
          <p:cNvSpPr txBox="1"/>
          <p:nvPr/>
        </p:nvSpPr>
        <p:spPr>
          <a:xfrm>
            <a:off x="1" y="5717219"/>
            <a:ext cx="12191999" cy="646331"/>
          </a:xfrm>
          <a:prstGeom prst="rect">
            <a:avLst/>
          </a:prstGeom>
          <a:noFill/>
        </p:spPr>
        <p:txBody>
          <a:bodyPr wrap="square" rtlCol="0">
            <a:spAutoFit/>
          </a:bodyPr>
          <a:lstStyle/>
          <a:p>
            <a:r>
              <a:rPr lang="en-IN" dirty="0"/>
              <a:t>QN : Technicians Who are Outsourced the most </a:t>
            </a:r>
          </a:p>
          <a:p>
            <a:r>
              <a:rPr lang="en-IN" dirty="0"/>
              <a:t>Insight : Technician Deva, Firoz and </a:t>
            </a:r>
            <a:r>
              <a:rPr lang="en-IN" dirty="0" err="1"/>
              <a:t>yaidaiah</a:t>
            </a:r>
            <a:r>
              <a:rPr lang="en-IN" dirty="0"/>
              <a:t> are the 3 top out sourced Technician </a:t>
            </a:r>
          </a:p>
        </p:txBody>
      </p:sp>
      <p:pic>
        <p:nvPicPr>
          <p:cNvPr id="3" name="Picture 2">
            <a:extLst>
              <a:ext uri="{FF2B5EF4-FFF2-40B4-BE49-F238E27FC236}">
                <a16:creationId xmlns:a16="http://schemas.microsoft.com/office/drawing/2014/main" id="{55EA4777-5327-4CA4-8481-66E7F6A78FDB}"/>
              </a:ext>
            </a:extLst>
          </p:cNvPr>
          <p:cNvPicPr>
            <a:picLocks noChangeAspect="1"/>
          </p:cNvPicPr>
          <p:nvPr/>
        </p:nvPicPr>
        <p:blipFill>
          <a:blip r:embed="rId2"/>
          <a:stretch>
            <a:fillRect/>
          </a:stretch>
        </p:blipFill>
        <p:spPr>
          <a:xfrm>
            <a:off x="0" y="0"/>
            <a:ext cx="12192000" cy="5628443"/>
          </a:xfrm>
          <a:prstGeom prst="rect">
            <a:avLst/>
          </a:prstGeom>
        </p:spPr>
      </p:pic>
    </p:spTree>
    <p:extLst>
      <p:ext uri="{BB962C8B-B14F-4D97-AF65-F5344CB8AC3E}">
        <p14:creationId xmlns:p14="http://schemas.microsoft.com/office/powerpoint/2010/main" val="113313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9DE9A3-DBF6-42E7-82EA-98AD119FCBD1}"/>
              </a:ext>
            </a:extLst>
          </p:cNvPr>
          <p:cNvPicPr>
            <a:picLocks noChangeAspect="1"/>
          </p:cNvPicPr>
          <p:nvPr/>
        </p:nvPicPr>
        <p:blipFill>
          <a:blip r:embed="rId2"/>
          <a:stretch>
            <a:fillRect/>
          </a:stretch>
        </p:blipFill>
        <p:spPr>
          <a:xfrm>
            <a:off x="0" y="1"/>
            <a:ext cx="12172950" cy="5903650"/>
          </a:xfrm>
          <a:prstGeom prst="rect">
            <a:avLst/>
          </a:prstGeom>
        </p:spPr>
      </p:pic>
      <p:sp>
        <p:nvSpPr>
          <p:cNvPr id="5" name="TextBox 4">
            <a:extLst>
              <a:ext uri="{FF2B5EF4-FFF2-40B4-BE49-F238E27FC236}">
                <a16:creationId xmlns:a16="http://schemas.microsoft.com/office/drawing/2014/main" id="{88A6D5DA-3534-48E1-9013-F0A6AF3B16E7}"/>
              </a:ext>
            </a:extLst>
          </p:cNvPr>
          <p:cNvSpPr txBox="1"/>
          <p:nvPr/>
        </p:nvSpPr>
        <p:spPr>
          <a:xfrm>
            <a:off x="0" y="6098959"/>
            <a:ext cx="12192000" cy="369332"/>
          </a:xfrm>
          <a:prstGeom prst="rect">
            <a:avLst/>
          </a:prstGeom>
          <a:noFill/>
        </p:spPr>
        <p:txBody>
          <a:bodyPr wrap="square" rtlCol="0">
            <a:spAutoFit/>
          </a:bodyPr>
          <a:lstStyle/>
          <a:p>
            <a:r>
              <a:rPr lang="en-IN" dirty="0"/>
              <a:t>Insight : Maruti is dominant in all factor but strangely Toyota, Mitsubishi, Mahindra. Etc(SUV) are having most </a:t>
            </a:r>
            <a:r>
              <a:rPr lang="en-IN" dirty="0" err="1"/>
              <a:t>avg</a:t>
            </a:r>
            <a:r>
              <a:rPr lang="en-IN" dirty="0"/>
              <a:t> kms.    </a:t>
            </a:r>
          </a:p>
        </p:txBody>
      </p:sp>
    </p:spTree>
    <p:extLst>
      <p:ext uri="{BB962C8B-B14F-4D97-AF65-F5344CB8AC3E}">
        <p14:creationId xmlns:p14="http://schemas.microsoft.com/office/powerpoint/2010/main" val="1912692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37088-C3E2-4FDF-A6B2-3AAFEC58D5BB}"/>
              </a:ext>
            </a:extLst>
          </p:cNvPr>
          <p:cNvPicPr>
            <a:picLocks noChangeAspect="1"/>
          </p:cNvPicPr>
          <p:nvPr/>
        </p:nvPicPr>
        <p:blipFill>
          <a:blip r:embed="rId2"/>
          <a:stretch>
            <a:fillRect/>
          </a:stretch>
        </p:blipFill>
        <p:spPr>
          <a:xfrm>
            <a:off x="0" y="0"/>
            <a:ext cx="12191999" cy="5877017"/>
          </a:xfrm>
          <a:prstGeom prst="rect">
            <a:avLst/>
          </a:prstGeom>
        </p:spPr>
      </p:pic>
      <p:sp>
        <p:nvSpPr>
          <p:cNvPr id="5" name="TextBox 4">
            <a:extLst>
              <a:ext uri="{FF2B5EF4-FFF2-40B4-BE49-F238E27FC236}">
                <a16:creationId xmlns:a16="http://schemas.microsoft.com/office/drawing/2014/main" id="{7FC4E51E-8A36-43A4-A79C-660F20C2BFCE}"/>
              </a:ext>
            </a:extLst>
          </p:cNvPr>
          <p:cNvSpPr txBox="1"/>
          <p:nvPr/>
        </p:nvSpPr>
        <p:spPr>
          <a:xfrm>
            <a:off x="88776" y="6063449"/>
            <a:ext cx="11904955" cy="646331"/>
          </a:xfrm>
          <a:prstGeom prst="rect">
            <a:avLst/>
          </a:prstGeom>
          <a:noFill/>
        </p:spPr>
        <p:txBody>
          <a:bodyPr wrap="square" rtlCol="0">
            <a:spAutoFit/>
          </a:bodyPr>
          <a:lstStyle/>
          <a:p>
            <a:r>
              <a:rPr lang="en-IN" dirty="0"/>
              <a:t>Revenue wise Forecasting Every Year.</a:t>
            </a:r>
          </a:p>
          <a:p>
            <a:r>
              <a:rPr lang="en-IN" dirty="0"/>
              <a:t>Forecast would be around 120M in Q1 in 2017 and 213M in Q4 in 2017 as per the Forecast. </a:t>
            </a:r>
          </a:p>
        </p:txBody>
      </p:sp>
    </p:spTree>
    <p:extLst>
      <p:ext uri="{BB962C8B-B14F-4D97-AF65-F5344CB8AC3E}">
        <p14:creationId xmlns:p14="http://schemas.microsoft.com/office/powerpoint/2010/main" val="748678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472F58-38D9-4CF9-A446-C73BABA6C400}"/>
              </a:ext>
            </a:extLst>
          </p:cNvPr>
          <p:cNvPicPr>
            <a:picLocks noChangeAspect="1"/>
          </p:cNvPicPr>
          <p:nvPr/>
        </p:nvPicPr>
        <p:blipFill>
          <a:blip r:embed="rId2"/>
          <a:stretch>
            <a:fillRect/>
          </a:stretch>
        </p:blipFill>
        <p:spPr>
          <a:xfrm>
            <a:off x="0" y="0"/>
            <a:ext cx="12191999" cy="6019060"/>
          </a:xfrm>
          <a:prstGeom prst="rect">
            <a:avLst/>
          </a:prstGeom>
        </p:spPr>
      </p:pic>
      <p:sp>
        <p:nvSpPr>
          <p:cNvPr id="6" name="TextBox 5">
            <a:extLst>
              <a:ext uri="{FF2B5EF4-FFF2-40B4-BE49-F238E27FC236}">
                <a16:creationId xmlns:a16="http://schemas.microsoft.com/office/drawing/2014/main" id="{DB3EE5C4-5FBE-402F-9AEE-0E3E6686EAC6}"/>
              </a:ext>
            </a:extLst>
          </p:cNvPr>
          <p:cNvSpPr txBox="1"/>
          <p:nvPr/>
        </p:nvSpPr>
        <p:spPr>
          <a:xfrm>
            <a:off x="88776" y="6075856"/>
            <a:ext cx="12002609" cy="646331"/>
          </a:xfrm>
          <a:prstGeom prst="rect">
            <a:avLst/>
          </a:prstGeom>
          <a:noFill/>
        </p:spPr>
        <p:txBody>
          <a:bodyPr wrap="square" rtlCol="0">
            <a:spAutoFit/>
          </a:bodyPr>
          <a:lstStyle/>
          <a:p>
            <a:r>
              <a:rPr lang="en-IN" dirty="0"/>
              <a:t>- E4981 was the most repeated customer in 2012 but </a:t>
            </a:r>
            <a:r>
              <a:rPr lang="en-IN" dirty="0" err="1"/>
              <a:t>strangley</a:t>
            </a:r>
            <a:r>
              <a:rPr lang="en-IN" dirty="0"/>
              <a:t> as per the year analysis it decreased.</a:t>
            </a:r>
          </a:p>
          <a:p>
            <a:r>
              <a:rPr lang="en-IN" dirty="0"/>
              <a:t>- Some customer was not satisfied with services that’s why we see the drop in every factors.  </a:t>
            </a:r>
          </a:p>
        </p:txBody>
      </p:sp>
    </p:spTree>
    <p:extLst>
      <p:ext uri="{BB962C8B-B14F-4D97-AF65-F5344CB8AC3E}">
        <p14:creationId xmlns:p14="http://schemas.microsoft.com/office/powerpoint/2010/main" val="3952447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26FF0E-0052-4AE2-92F9-CA0D81ED7E92}"/>
              </a:ext>
            </a:extLst>
          </p:cNvPr>
          <p:cNvPicPr>
            <a:picLocks noChangeAspect="1"/>
          </p:cNvPicPr>
          <p:nvPr/>
        </p:nvPicPr>
        <p:blipFill>
          <a:blip r:embed="rId2"/>
          <a:stretch>
            <a:fillRect/>
          </a:stretch>
        </p:blipFill>
        <p:spPr>
          <a:xfrm>
            <a:off x="214677" y="243755"/>
            <a:ext cx="5345745" cy="3764698"/>
          </a:xfrm>
          <a:prstGeom prst="rect">
            <a:avLst/>
          </a:prstGeom>
        </p:spPr>
      </p:pic>
      <p:pic>
        <p:nvPicPr>
          <p:cNvPr id="5" name="Picture 4">
            <a:extLst>
              <a:ext uri="{FF2B5EF4-FFF2-40B4-BE49-F238E27FC236}">
                <a16:creationId xmlns:a16="http://schemas.microsoft.com/office/drawing/2014/main" id="{B406E9FF-35E9-4351-A6BE-48D9894F1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789" y="250286"/>
            <a:ext cx="5669279" cy="3764698"/>
          </a:xfrm>
          <a:prstGeom prst="rect">
            <a:avLst/>
          </a:prstGeom>
        </p:spPr>
      </p:pic>
      <p:sp>
        <p:nvSpPr>
          <p:cNvPr id="6" name="TextBox 5">
            <a:extLst>
              <a:ext uri="{FF2B5EF4-FFF2-40B4-BE49-F238E27FC236}">
                <a16:creationId xmlns:a16="http://schemas.microsoft.com/office/drawing/2014/main" id="{B6E26C1B-CF90-46D8-8C4E-3055BA449E8B}"/>
              </a:ext>
            </a:extLst>
          </p:cNvPr>
          <p:cNvSpPr txBox="1"/>
          <p:nvPr/>
        </p:nvSpPr>
        <p:spPr>
          <a:xfrm>
            <a:off x="404948" y="4611189"/>
            <a:ext cx="10750731" cy="1754326"/>
          </a:xfrm>
          <a:prstGeom prst="rect">
            <a:avLst/>
          </a:prstGeom>
          <a:noFill/>
        </p:spPr>
        <p:txBody>
          <a:bodyPr wrap="square" rtlCol="0">
            <a:spAutoFit/>
          </a:bodyPr>
          <a:lstStyle/>
          <a:p>
            <a:r>
              <a:rPr lang="en-US" dirty="0"/>
              <a:t> Insight : For class 2 ,class 3 and class 4 vehicles Running repairs and paid services are frequently required</a:t>
            </a:r>
          </a:p>
          <a:p>
            <a:r>
              <a:rPr lang="en-US" dirty="0"/>
              <a:t>               Class 1 &lt; 20k</a:t>
            </a:r>
          </a:p>
          <a:p>
            <a:r>
              <a:rPr lang="en-US" dirty="0"/>
              <a:t>               Class 2 20k &lt; 60k</a:t>
            </a:r>
          </a:p>
          <a:p>
            <a:r>
              <a:rPr lang="en-US" dirty="0"/>
              <a:t>               Class 3 60k &lt; 100k</a:t>
            </a:r>
          </a:p>
          <a:p>
            <a:r>
              <a:rPr lang="en-US" dirty="0"/>
              <a:t>               Class 4 100&lt; 160k</a:t>
            </a:r>
          </a:p>
          <a:p>
            <a:endParaRPr lang="en-US" dirty="0"/>
          </a:p>
        </p:txBody>
      </p:sp>
    </p:spTree>
    <p:extLst>
      <p:ext uri="{BB962C8B-B14F-4D97-AF65-F5344CB8AC3E}">
        <p14:creationId xmlns:p14="http://schemas.microsoft.com/office/powerpoint/2010/main" val="1411238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3924-2FCC-4548-8900-2A779E79B1D2}"/>
              </a:ext>
            </a:extLst>
          </p:cNvPr>
          <p:cNvSpPr>
            <a:spLocks noGrp="1"/>
          </p:cNvSpPr>
          <p:nvPr>
            <p:ph type="title"/>
          </p:nvPr>
        </p:nvSpPr>
        <p:spPr>
          <a:xfrm>
            <a:off x="0" y="18255"/>
            <a:ext cx="12192000" cy="727469"/>
          </a:xfrm>
        </p:spPr>
        <p:txBody>
          <a:bodyPr>
            <a:normAutofit/>
          </a:bodyPr>
          <a:lstStyle/>
          <a:p>
            <a:pPr algn="ctr"/>
            <a:r>
              <a:rPr lang="en-IN" sz="3600" b="1" dirty="0">
                <a:solidFill>
                  <a:schemeClr val="tx1"/>
                </a:solidFill>
              </a:rPr>
              <a:t>Cluster Analysis </a:t>
            </a:r>
          </a:p>
        </p:txBody>
      </p:sp>
      <p:sp>
        <p:nvSpPr>
          <p:cNvPr id="3" name="Content Placeholder 2">
            <a:extLst>
              <a:ext uri="{FF2B5EF4-FFF2-40B4-BE49-F238E27FC236}">
                <a16:creationId xmlns:a16="http://schemas.microsoft.com/office/drawing/2014/main" id="{E8987717-71BA-424C-8BB1-0533CD76E4BC}"/>
              </a:ext>
            </a:extLst>
          </p:cNvPr>
          <p:cNvSpPr>
            <a:spLocks noGrp="1"/>
          </p:cNvSpPr>
          <p:nvPr>
            <p:ph idx="1"/>
          </p:nvPr>
        </p:nvSpPr>
        <p:spPr>
          <a:xfrm>
            <a:off x="1219940" y="1402671"/>
            <a:ext cx="10515600" cy="2132861"/>
          </a:xfrm>
        </p:spPr>
        <p:txBody>
          <a:bodyPr/>
          <a:lstStyle/>
          <a:p>
            <a:r>
              <a:rPr lang="en-IN" dirty="0">
                <a:solidFill>
                  <a:schemeClr val="tx1"/>
                </a:solidFill>
              </a:rPr>
              <a:t>Cohort Analysis.</a:t>
            </a:r>
          </a:p>
          <a:p>
            <a:r>
              <a:rPr lang="en-IN" dirty="0">
                <a:solidFill>
                  <a:schemeClr val="tx1"/>
                </a:solidFill>
              </a:rPr>
              <a:t>Market Segmentation using RFMT Technique.</a:t>
            </a:r>
          </a:p>
          <a:p>
            <a:r>
              <a:rPr lang="en-IN" dirty="0">
                <a:solidFill>
                  <a:schemeClr val="tx1"/>
                </a:solidFill>
              </a:rPr>
              <a:t>Clustering as per Make / Services.</a:t>
            </a:r>
          </a:p>
        </p:txBody>
      </p:sp>
    </p:spTree>
    <p:extLst>
      <p:ext uri="{BB962C8B-B14F-4D97-AF65-F5344CB8AC3E}">
        <p14:creationId xmlns:p14="http://schemas.microsoft.com/office/powerpoint/2010/main" val="2923344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786D-9D04-459A-A7CB-A8F6689AE8FC}"/>
              </a:ext>
            </a:extLst>
          </p:cNvPr>
          <p:cNvSpPr>
            <a:spLocks noGrp="1"/>
          </p:cNvSpPr>
          <p:nvPr>
            <p:ph type="title"/>
          </p:nvPr>
        </p:nvSpPr>
        <p:spPr>
          <a:xfrm>
            <a:off x="0" y="0"/>
            <a:ext cx="12192000" cy="639315"/>
          </a:xfrm>
        </p:spPr>
        <p:txBody>
          <a:bodyPr>
            <a:normAutofit fontScale="90000"/>
          </a:bodyPr>
          <a:lstStyle/>
          <a:p>
            <a:pPr algn="ctr"/>
            <a:r>
              <a:rPr lang="en-IN" sz="3600" b="1" dirty="0"/>
              <a:t>Pre-processing Steps</a:t>
            </a:r>
          </a:p>
        </p:txBody>
      </p:sp>
      <p:sp>
        <p:nvSpPr>
          <p:cNvPr id="3" name="Content Placeholder 2">
            <a:extLst>
              <a:ext uri="{FF2B5EF4-FFF2-40B4-BE49-F238E27FC236}">
                <a16:creationId xmlns:a16="http://schemas.microsoft.com/office/drawing/2014/main" id="{20EEE6FE-B8FE-4F4E-B3EC-08AE70DC9D2A}"/>
              </a:ext>
            </a:extLst>
          </p:cNvPr>
          <p:cNvSpPr>
            <a:spLocks noGrp="1"/>
          </p:cNvSpPr>
          <p:nvPr>
            <p:ph idx="1"/>
          </p:nvPr>
        </p:nvSpPr>
        <p:spPr>
          <a:xfrm>
            <a:off x="1573385" y="1416937"/>
            <a:ext cx="10820400" cy="4024125"/>
          </a:xfrm>
        </p:spPr>
        <p:txBody>
          <a:bodyPr/>
          <a:lstStyle/>
          <a:p>
            <a:r>
              <a:rPr lang="en-IN" dirty="0"/>
              <a:t>Treatment of Null Values.</a:t>
            </a:r>
          </a:p>
          <a:p>
            <a:r>
              <a:rPr lang="en-IN" dirty="0"/>
              <a:t>Neglecting ‘0’ from ‘Total Amount </a:t>
            </a:r>
            <a:r>
              <a:rPr lang="en-IN" dirty="0" err="1"/>
              <a:t>wtd</a:t>
            </a:r>
            <a:r>
              <a:rPr lang="en-IN" dirty="0"/>
              <a:t> Tax’.</a:t>
            </a:r>
          </a:p>
          <a:p>
            <a:r>
              <a:rPr lang="en-IN" dirty="0"/>
              <a:t>Created feature average time which is Job card date minus Invoice date .</a:t>
            </a:r>
          </a:p>
          <a:p>
            <a:endParaRPr lang="en-IN" dirty="0"/>
          </a:p>
          <a:p>
            <a:endParaRPr lang="en-IN" dirty="0"/>
          </a:p>
          <a:p>
            <a:endParaRPr lang="en-IN" dirty="0"/>
          </a:p>
        </p:txBody>
      </p:sp>
      <p:pic>
        <p:nvPicPr>
          <p:cNvPr id="5" name="Picture 4">
            <a:extLst>
              <a:ext uri="{FF2B5EF4-FFF2-40B4-BE49-F238E27FC236}">
                <a16:creationId xmlns:a16="http://schemas.microsoft.com/office/drawing/2014/main" id="{3CBE03B1-B0AA-4C12-A1F6-BF93CDFC053C}"/>
              </a:ext>
            </a:extLst>
          </p:cNvPr>
          <p:cNvPicPr>
            <a:picLocks noChangeAspect="1"/>
          </p:cNvPicPr>
          <p:nvPr/>
        </p:nvPicPr>
        <p:blipFill>
          <a:blip r:embed="rId2"/>
          <a:stretch>
            <a:fillRect/>
          </a:stretch>
        </p:blipFill>
        <p:spPr>
          <a:xfrm>
            <a:off x="2091989" y="2903749"/>
            <a:ext cx="3124200" cy="2905125"/>
          </a:xfrm>
          <a:prstGeom prst="rect">
            <a:avLst/>
          </a:prstGeom>
        </p:spPr>
      </p:pic>
    </p:spTree>
    <p:extLst>
      <p:ext uri="{BB962C8B-B14F-4D97-AF65-F5344CB8AC3E}">
        <p14:creationId xmlns:p14="http://schemas.microsoft.com/office/powerpoint/2010/main" val="314597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172FC-2AC8-461A-A793-192D90A9A56C}"/>
              </a:ext>
            </a:extLst>
          </p:cNvPr>
          <p:cNvSpPr>
            <a:spLocks noGrp="1"/>
          </p:cNvSpPr>
          <p:nvPr>
            <p:ph type="title"/>
          </p:nvPr>
        </p:nvSpPr>
        <p:spPr>
          <a:xfrm>
            <a:off x="0" y="0"/>
            <a:ext cx="12192000" cy="816746"/>
          </a:xfrm>
        </p:spPr>
        <p:txBody>
          <a:bodyPr>
            <a:normAutofit/>
          </a:bodyPr>
          <a:lstStyle/>
          <a:p>
            <a:pPr algn="ctr"/>
            <a:r>
              <a:rPr lang="en-IN" sz="3600" b="1" dirty="0"/>
              <a:t>Cohort Analysis</a:t>
            </a:r>
          </a:p>
        </p:txBody>
      </p:sp>
      <p:sp>
        <p:nvSpPr>
          <p:cNvPr id="3" name="Content Placeholder 2">
            <a:extLst>
              <a:ext uri="{FF2B5EF4-FFF2-40B4-BE49-F238E27FC236}">
                <a16:creationId xmlns:a16="http://schemas.microsoft.com/office/drawing/2014/main" id="{52F784E0-1E55-4001-81BB-4C58F0D8A3F9}"/>
              </a:ext>
            </a:extLst>
          </p:cNvPr>
          <p:cNvSpPr>
            <a:spLocks noGrp="1"/>
          </p:cNvSpPr>
          <p:nvPr>
            <p:ph idx="1"/>
          </p:nvPr>
        </p:nvSpPr>
        <p:spPr>
          <a:xfrm>
            <a:off x="919119" y="816746"/>
            <a:ext cx="10353762" cy="4058751"/>
          </a:xfrm>
        </p:spPr>
        <p:txBody>
          <a:bodyPr/>
          <a:lstStyle/>
          <a:p>
            <a:r>
              <a:rPr lang="en-US" dirty="0"/>
              <a:t>In the context of business analytics, a cohort usually refers to a subset of users specifically segmented by acquisition date (i.e. the first time a user visits in MFCS).</a:t>
            </a:r>
          </a:p>
          <a:p>
            <a:r>
              <a:rPr lang="en-US" dirty="0"/>
              <a:t>A “cohort analysis,” then, simply allows you to compare the behavior and metrics of different cohorts over time. You can then find the highest-performing (or lowest-performing) cohorts, and what factors are driving this performance.</a:t>
            </a:r>
          </a:p>
        </p:txBody>
      </p:sp>
      <p:pic>
        <p:nvPicPr>
          <p:cNvPr id="4" name="Picture 3">
            <a:extLst>
              <a:ext uri="{FF2B5EF4-FFF2-40B4-BE49-F238E27FC236}">
                <a16:creationId xmlns:a16="http://schemas.microsoft.com/office/drawing/2014/main" id="{31B468C8-FC6E-4B87-848C-8387E0B39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726" y="2512381"/>
            <a:ext cx="6196614" cy="4345619"/>
          </a:xfrm>
          <a:prstGeom prst="rect">
            <a:avLst/>
          </a:prstGeom>
        </p:spPr>
      </p:pic>
      <p:sp>
        <p:nvSpPr>
          <p:cNvPr id="5" name="TextBox 4">
            <a:extLst>
              <a:ext uri="{FF2B5EF4-FFF2-40B4-BE49-F238E27FC236}">
                <a16:creationId xmlns:a16="http://schemas.microsoft.com/office/drawing/2014/main" id="{E249D2C3-D685-408C-9FFC-2618D0F71927}"/>
              </a:ext>
            </a:extLst>
          </p:cNvPr>
          <p:cNvSpPr txBox="1"/>
          <p:nvPr/>
        </p:nvSpPr>
        <p:spPr>
          <a:xfrm>
            <a:off x="4793941" y="3228945"/>
            <a:ext cx="3240350" cy="400110"/>
          </a:xfrm>
          <a:prstGeom prst="rect">
            <a:avLst/>
          </a:prstGeom>
          <a:noFill/>
        </p:spPr>
        <p:txBody>
          <a:bodyPr wrap="square" rtlCol="0">
            <a:spAutoFit/>
          </a:bodyPr>
          <a:lstStyle/>
          <a:p>
            <a:r>
              <a:rPr lang="en-IN" sz="2000" dirty="0">
                <a:solidFill>
                  <a:schemeClr val="bg1"/>
                </a:solidFill>
              </a:rPr>
              <a:t>Sept 15 Cohort</a:t>
            </a:r>
          </a:p>
        </p:txBody>
      </p:sp>
    </p:spTree>
    <p:extLst>
      <p:ext uri="{BB962C8B-B14F-4D97-AF65-F5344CB8AC3E}">
        <p14:creationId xmlns:p14="http://schemas.microsoft.com/office/powerpoint/2010/main" val="1687720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0626-1C5B-4FBC-8424-470D498DDB8C}"/>
              </a:ext>
            </a:extLst>
          </p:cNvPr>
          <p:cNvSpPr>
            <a:spLocks noGrp="1"/>
          </p:cNvSpPr>
          <p:nvPr>
            <p:ph type="title"/>
          </p:nvPr>
        </p:nvSpPr>
        <p:spPr>
          <a:xfrm>
            <a:off x="0" y="1"/>
            <a:ext cx="12192000" cy="611657"/>
          </a:xfrm>
        </p:spPr>
        <p:txBody>
          <a:bodyPr>
            <a:noAutofit/>
          </a:bodyPr>
          <a:lstStyle/>
          <a:p>
            <a:pPr algn="ctr"/>
            <a:r>
              <a:rPr lang="en-IN" sz="3600" b="1" dirty="0"/>
              <a:t>Steps for Cohort Analysis</a:t>
            </a:r>
          </a:p>
        </p:txBody>
      </p:sp>
      <p:sp>
        <p:nvSpPr>
          <p:cNvPr id="3" name="Content Placeholder 2">
            <a:extLst>
              <a:ext uri="{FF2B5EF4-FFF2-40B4-BE49-F238E27FC236}">
                <a16:creationId xmlns:a16="http://schemas.microsoft.com/office/drawing/2014/main" id="{23BD192E-3508-45CD-BA72-A1B8C1A2AA9F}"/>
              </a:ext>
            </a:extLst>
          </p:cNvPr>
          <p:cNvSpPr>
            <a:spLocks noGrp="1"/>
          </p:cNvSpPr>
          <p:nvPr>
            <p:ph idx="1"/>
          </p:nvPr>
        </p:nvSpPr>
        <p:spPr>
          <a:xfrm>
            <a:off x="616258" y="611658"/>
            <a:ext cx="10515600" cy="1767558"/>
          </a:xfrm>
        </p:spPr>
        <p:txBody>
          <a:bodyPr/>
          <a:lstStyle/>
          <a:p>
            <a:r>
              <a:rPr lang="en-IN" dirty="0"/>
              <a:t>Creation of ‘</a:t>
            </a:r>
            <a:r>
              <a:rPr lang="en-IN" dirty="0" err="1"/>
              <a:t>cohort_month</a:t>
            </a:r>
            <a:r>
              <a:rPr lang="en-IN" dirty="0"/>
              <a:t>’ feature.</a:t>
            </a:r>
          </a:p>
          <a:p>
            <a:r>
              <a:rPr lang="en-IN" dirty="0"/>
              <a:t>Creation of ‘</a:t>
            </a:r>
            <a:r>
              <a:rPr lang="en-IN" dirty="0" err="1"/>
              <a:t>cohort_index</a:t>
            </a:r>
            <a:r>
              <a:rPr lang="en-IN" dirty="0"/>
              <a:t>’ feature.</a:t>
            </a:r>
          </a:p>
          <a:p>
            <a:r>
              <a:rPr lang="en-IN" dirty="0"/>
              <a:t>Creation of cohort matrix = cohort month * cohort index (55x55)</a:t>
            </a:r>
            <a:r>
              <a:rPr lang="en-IN" dirty="0" err="1"/>
              <a:t>i.e</a:t>
            </a:r>
            <a:r>
              <a:rPr lang="en-IN" dirty="0"/>
              <a:t> Retention rate.</a:t>
            </a:r>
          </a:p>
        </p:txBody>
      </p:sp>
      <p:pic>
        <p:nvPicPr>
          <p:cNvPr id="8" name="Picture 7">
            <a:extLst>
              <a:ext uri="{FF2B5EF4-FFF2-40B4-BE49-F238E27FC236}">
                <a16:creationId xmlns:a16="http://schemas.microsoft.com/office/drawing/2014/main" id="{38B671F3-7027-4237-A49F-0CCC13FFF374}"/>
              </a:ext>
            </a:extLst>
          </p:cNvPr>
          <p:cNvPicPr>
            <a:picLocks noChangeAspect="1"/>
          </p:cNvPicPr>
          <p:nvPr/>
        </p:nvPicPr>
        <p:blipFill>
          <a:blip r:embed="rId2"/>
          <a:stretch>
            <a:fillRect/>
          </a:stretch>
        </p:blipFill>
        <p:spPr>
          <a:xfrm>
            <a:off x="878889" y="2107094"/>
            <a:ext cx="10696853" cy="2296230"/>
          </a:xfrm>
          <a:prstGeom prst="rect">
            <a:avLst/>
          </a:prstGeom>
        </p:spPr>
      </p:pic>
    </p:spTree>
    <p:extLst>
      <p:ext uri="{BB962C8B-B14F-4D97-AF65-F5344CB8AC3E}">
        <p14:creationId xmlns:p14="http://schemas.microsoft.com/office/powerpoint/2010/main" val="2491863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9900610-7CCA-4E24-AAB8-6648AD84FC1A}"/>
              </a:ext>
            </a:extLst>
          </p:cNvPr>
          <p:cNvSpPr>
            <a:spLocks noGrp="1"/>
          </p:cNvSpPr>
          <p:nvPr>
            <p:ph type="subTitle" idx="1"/>
          </p:nvPr>
        </p:nvSpPr>
        <p:spPr>
          <a:xfrm>
            <a:off x="559293" y="923330"/>
            <a:ext cx="11150354" cy="5512981"/>
          </a:xfrm>
        </p:spPr>
        <p:txBody>
          <a:bodyPr/>
          <a:lstStyle/>
          <a:p>
            <a:endParaRPr lang="en-IN" dirty="0">
              <a:ln w="0"/>
              <a:effectLst>
                <a:outerShdw blurRad="38100" dist="19050" dir="2700000" algn="tl" rotWithShape="0">
                  <a:schemeClr val="dk1">
                    <a:alpha val="40000"/>
                  </a:schemeClr>
                </a:outerShdw>
              </a:effectLst>
            </a:endParaRPr>
          </a:p>
          <a:p>
            <a:endParaRPr lang="en-IN" dirty="0">
              <a:ln w="0"/>
              <a:effectLst>
                <a:outerShdw blurRad="38100" dist="19050" dir="2700000" algn="tl" rotWithShape="0">
                  <a:schemeClr val="dk1">
                    <a:alpha val="40000"/>
                  </a:schemeClr>
                </a:outerShdw>
              </a:effectLst>
            </a:endParaRPr>
          </a:p>
          <a:p>
            <a:endParaRPr lang="en-IN" dirty="0"/>
          </a:p>
        </p:txBody>
      </p:sp>
      <p:sp>
        <p:nvSpPr>
          <p:cNvPr id="6" name="TextBox 5">
            <a:extLst>
              <a:ext uri="{FF2B5EF4-FFF2-40B4-BE49-F238E27FC236}">
                <a16:creationId xmlns:a16="http://schemas.microsoft.com/office/drawing/2014/main" id="{EA521321-9FF1-410D-B691-7C25A46C3FB2}"/>
              </a:ext>
            </a:extLst>
          </p:cNvPr>
          <p:cNvSpPr txBox="1"/>
          <p:nvPr/>
        </p:nvSpPr>
        <p:spPr>
          <a:xfrm>
            <a:off x="303484" y="5646147"/>
            <a:ext cx="11585031" cy="923330"/>
          </a:xfrm>
          <a:prstGeom prst="rect">
            <a:avLst/>
          </a:prstGeom>
          <a:noFill/>
        </p:spPr>
        <p:txBody>
          <a:bodyPr wrap="square" rtlCol="0">
            <a:spAutoFit/>
          </a:bodyPr>
          <a:lstStyle/>
          <a:p>
            <a:r>
              <a:rPr lang="en-IN" b="1" dirty="0"/>
              <a:t>QN : What are the different types of customers ?</a:t>
            </a:r>
          </a:p>
          <a:p>
            <a:r>
              <a:rPr lang="en-IN" dirty="0"/>
              <a:t>Insight : Retail customers dominate followed by Fleets , Corporate-M&amp;M etc.</a:t>
            </a:r>
          </a:p>
          <a:p>
            <a:r>
              <a:rPr lang="en-IN" dirty="0"/>
              <a:t>Recommendation : Need to focus on acquire new franchise also increase the Camping in corporate sector</a:t>
            </a:r>
          </a:p>
        </p:txBody>
      </p:sp>
      <p:pic>
        <p:nvPicPr>
          <p:cNvPr id="2" name="Picture 1">
            <a:extLst>
              <a:ext uri="{FF2B5EF4-FFF2-40B4-BE49-F238E27FC236}">
                <a16:creationId xmlns:a16="http://schemas.microsoft.com/office/drawing/2014/main" id="{3B12F257-A444-461B-BB13-9DF37A1726B3}"/>
              </a:ext>
            </a:extLst>
          </p:cNvPr>
          <p:cNvPicPr>
            <a:picLocks noChangeAspect="1"/>
          </p:cNvPicPr>
          <p:nvPr/>
        </p:nvPicPr>
        <p:blipFill>
          <a:blip r:embed="rId2"/>
          <a:stretch>
            <a:fillRect/>
          </a:stretch>
        </p:blipFill>
        <p:spPr>
          <a:xfrm>
            <a:off x="0" y="0"/>
            <a:ext cx="12192000" cy="5594722"/>
          </a:xfrm>
          <a:prstGeom prst="rect">
            <a:avLst/>
          </a:prstGeom>
        </p:spPr>
      </p:pic>
    </p:spTree>
    <p:extLst>
      <p:ext uri="{BB962C8B-B14F-4D97-AF65-F5344CB8AC3E}">
        <p14:creationId xmlns:p14="http://schemas.microsoft.com/office/powerpoint/2010/main" val="2870957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B7452A-78FA-4A9B-B8E4-7F85DE33ED5C}"/>
              </a:ext>
            </a:extLst>
          </p:cNvPr>
          <p:cNvPicPr>
            <a:picLocks noChangeAspect="1"/>
          </p:cNvPicPr>
          <p:nvPr/>
        </p:nvPicPr>
        <p:blipFill>
          <a:blip r:embed="rId2"/>
          <a:stretch>
            <a:fillRect/>
          </a:stretch>
        </p:blipFill>
        <p:spPr>
          <a:xfrm>
            <a:off x="1535836" y="647570"/>
            <a:ext cx="9108489" cy="6192174"/>
          </a:xfrm>
          <a:prstGeom prst="rect">
            <a:avLst/>
          </a:prstGeom>
        </p:spPr>
      </p:pic>
      <p:sp>
        <p:nvSpPr>
          <p:cNvPr id="5" name="Title 1">
            <a:extLst>
              <a:ext uri="{FF2B5EF4-FFF2-40B4-BE49-F238E27FC236}">
                <a16:creationId xmlns:a16="http://schemas.microsoft.com/office/drawing/2014/main" id="{89FFED05-1AF6-435D-B0D2-FDA7B6AC8ADF}"/>
              </a:ext>
            </a:extLst>
          </p:cNvPr>
          <p:cNvSpPr>
            <a:spLocks noGrp="1"/>
          </p:cNvSpPr>
          <p:nvPr>
            <p:ph type="title"/>
          </p:nvPr>
        </p:nvSpPr>
        <p:spPr>
          <a:xfrm>
            <a:off x="0" y="18256"/>
            <a:ext cx="12192000" cy="647570"/>
          </a:xfrm>
        </p:spPr>
        <p:txBody>
          <a:bodyPr>
            <a:normAutofit/>
          </a:bodyPr>
          <a:lstStyle/>
          <a:p>
            <a:pPr algn="ctr"/>
            <a:r>
              <a:rPr lang="en-IN" sz="3600" b="1" dirty="0"/>
              <a:t>Calculation of </a:t>
            </a:r>
            <a:r>
              <a:rPr lang="en-IN" sz="3600" b="1" dirty="0" err="1"/>
              <a:t>Retented</a:t>
            </a:r>
            <a:r>
              <a:rPr lang="en-IN" sz="3600" b="1" dirty="0"/>
              <a:t> Customer</a:t>
            </a:r>
          </a:p>
        </p:txBody>
      </p:sp>
    </p:spTree>
    <p:extLst>
      <p:ext uri="{BB962C8B-B14F-4D97-AF65-F5344CB8AC3E}">
        <p14:creationId xmlns:p14="http://schemas.microsoft.com/office/powerpoint/2010/main" val="371634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EC-E08F-4AFB-A08F-C11D82086BCD}"/>
              </a:ext>
            </a:extLst>
          </p:cNvPr>
          <p:cNvSpPr>
            <a:spLocks noGrp="1"/>
          </p:cNvSpPr>
          <p:nvPr>
            <p:ph type="title"/>
          </p:nvPr>
        </p:nvSpPr>
        <p:spPr>
          <a:xfrm>
            <a:off x="0" y="18256"/>
            <a:ext cx="12192000" cy="647570"/>
          </a:xfrm>
        </p:spPr>
        <p:txBody>
          <a:bodyPr>
            <a:normAutofit/>
          </a:bodyPr>
          <a:lstStyle/>
          <a:p>
            <a:pPr algn="ctr"/>
            <a:r>
              <a:rPr lang="en-IN" sz="3600" b="1" dirty="0"/>
              <a:t>Calculation of Revenue from </a:t>
            </a:r>
            <a:r>
              <a:rPr lang="en-IN" sz="3600" b="1" dirty="0" err="1"/>
              <a:t>Retented</a:t>
            </a:r>
            <a:r>
              <a:rPr lang="en-IN" sz="3600" b="1" dirty="0"/>
              <a:t> Customer</a:t>
            </a:r>
          </a:p>
        </p:txBody>
      </p:sp>
      <p:pic>
        <p:nvPicPr>
          <p:cNvPr id="1026" name="Picture 2">
            <a:extLst>
              <a:ext uri="{FF2B5EF4-FFF2-40B4-BE49-F238E27FC236}">
                <a16:creationId xmlns:a16="http://schemas.microsoft.com/office/drawing/2014/main" id="{A6B9AB31-EF3C-4E82-81EB-C7DFDA5DA8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1232" y="976544"/>
            <a:ext cx="11329536" cy="551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36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B4D7-3CC2-459B-8570-115BF234D254}"/>
              </a:ext>
            </a:extLst>
          </p:cNvPr>
          <p:cNvSpPr>
            <a:spLocks noGrp="1"/>
          </p:cNvSpPr>
          <p:nvPr>
            <p:ph type="title"/>
          </p:nvPr>
        </p:nvSpPr>
        <p:spPr>
          <a:xfrm>
            <a:off x="0" y="0"/>
            <a:ext cx="12192000" cy="665825"/>
          </a:xfrm>
        </p:spPr>
        <p:txBody>
          <a:bodyPr>
            <a:normAutofit/>
          </a:bodyPr>
          <a:lstStyle/>
          <a:p>
            <a:pPr algn="ctr"/>
            <a:r>
              <a:rPr lang="en-IN" sz="3600" b="1" dirty="0"/>
              <a:t>RFMT Analysis</a:t>
            </a:r>
          </a:p>
        </p:txBody>
      </p:sp>
      <p:sp>
        <p:nvSpPr>
          <p:cNvPr id="3" name="Content Placeholder 2">
            <a:extLst>
              <a:ext uri="{FF2B5EF4-FFF2-40B4-BE49-F238E27FC236}">
                <a16:creationId xmlns:a16="http://schemas.microsoft.com/office/drawing/2014/main" id="{6CABBD33-3360-48A0-B8ED-8989255FF27B}"/>
              </a:ext>
            </a:extLst>
          </p:cNvPr>
          <p:cNvSpPr>
            <a:spLocks noGrp="1"/>
          </p:cNvSpPr>
          <p:nvPr>
            <p:ph idx="1"/>
          </p:nvPr>
        </p:nvSpPr>
        <p:spPr>
          <a:xfrm>
            <a:off x="838200" y="1376162"/>
            <a:ext cx="10515600" cy="4851400"/>
          </a:xfrm>
        </p:spPr>
        <p:txBody>
          <a:bodyPr/>
          <a:lstStyle/>
          <a:p>
            <a:r>
              <a:rPr lang="en-IN" dirty="0"/>
              <a:t>Creation of Recency feature(Max invoice date - Latest invoice date) were taken).</a:t>
            </a:r>
          </a:p>
          <a:p>
            <a:r>
              <a:rPr lang="en-IN" dirty="0"/>
              <a:t>Creation of Frequency feature(Unique counts of invoice were taken customer wise).</a:t>
            </a:r>
          </a:p>
          <a:p>
            <a:r>
              <a:rPr lang="en-IN" dirty="0"/>
              <a:t>Creation of Monetary feature(Sum of ‘Total Amount </a:t>
            </a:r>
            <a:r>
              <a:rPr lang="en-IN" dirty="0" err="1"/>
              <a:t>wtd</a:t>
            </a:r>
            <a:r>
              <a:rPr lang="en-IN" dirty="0"/>
              <a:t> Tax’ were taken customer wise).</a:t>
            </a:r>
          </a:p>
          <a:p>
            <a:r>
              <a:rPr lang="en-IN" dirty="0"/>
              <a:t>Creation of Tenure feature(Max invoice date -1</a:t>
            </a:r>
            <a:r>
              <a:rPr lang="en-IN" baseline="30000" dirty="0"/>
              <a:t>st</a:t>
            </a:r>
            <a:r>
              <a:rPr lang="en-IN" dirty="0"/>
              <a:t>  invoice date) were taken).</a:t>
            </a:r>
          </a:p>
          <a:p>
            <a:endParaRPr lang="en-IN" dirty="0"/>
          </a:p>
          <a:p>
            <a:endParaRPr lang="en-IN" dirty="0"/>
          </a:p>
          <a:p>
            <a:endParaRPr lang="en-IN" dirty="0"/>
          </a:p>
        </p:txBody>
      </p:sp>
    </p:spTree>
    <p:extLst>
      <p:ext uri="{BB962C8B-B14F-4D97-AF65-F5344CB8AC3E}">
        <p14:creationId xmlns:p14="http://schemas.microsoft.com/office/powerpoint/2010/main" val="250259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955EA-122F-4576-A5B5-3E41FC31E0E0}"/>
              </a:ext>
            </a:extLst>
          </p:cNvPr>
          <p:cNvSpPr>
            <a:spLocks noGrp="1"/>
          </p:cNvSpPr>
          <p:nvPr>
            <p:ph type="title"/>
          </p:nvPr>
        </p:nvSpPr>
        <p:spPr>
          <a:xfrm>
            <a:off x="0" y="0"/>
            <a:ext cx="12192000" cy="681037"/>
          </a:xfrm>
        </p:spPr>
        <p:txBody>
          <a:bodyPr>
            <a:normAutofit/>
          </a:bodyPr>
          <a:lstStyle/>
          <a:p>
            <a:pPr algn="ctr"/>
            <a:r>
              <a:rPr lang="en-IN" sz="3600" b="1" dirty="0"/>
              <a:t>Glimpse of RFMT Table</a:t>
            </a:r>
          </a:p>
        </p:txBody>
      </p:sp>
      <p:pic>
        <p:nvPicPr>
          <p:cNvPr id="4" name="Content Placeholder 3">
            <a:extLst>
              <a:ext uri="{FF2B5EF4-FFF2-40B4-BE49-F238E27FC236}">
                <a16:creationId xmlns:a16="http://schemas.microsoft.com/office/drawing/2014/main" id="{942DCF4D-1E45-4950-B7C1-399A611E0255}"/>
              </a:ext>
            </a:extLst>
          </p:cNvPr>
          <p:cNvPicPr>
            <a:picLocks noGrp="1" noChangeAspect="1"/>
          </p:cNvPicPr>
          <p:nvPr>
            <p:ph idx="1"/>
          </p:nvPr>
        </p:nvPicPr>
        <p:blipFill>
          <a:blip r:embed="rId2"/>
          <a:stretch>
            <a:fillRect/>
          </a:stretch>
        </p:blipFill>
        <p:spPr>
          <a:xfrm>
            <a:off x="1828800" y="1064048"/>
            <a:ext cx="8673483" cy="4729903"/>
          </a:xfrm>
          <a:prstGeom prst="rect">
            <a:avLst/>
          </a:prstGeom>
        </p:spPr>
      </p:pic>
    </p:spTree>
    <p:extLst>
      <p:ext uri="{BB962C8B-B14F-4D97-AF65-F5344CB8AC3E}">
        <p14:creationId xmlns:p14="http://schemas.microsoft.com/office/powerpoint/2010/main" val="257088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CC41-B83F-4D48-806E-3B7B836EA49D}"/>
              </a:ext>
            </a:extLst>
          </p:cNvPr>
          <p:cNvSpPr>
            <a:spLocks noGrp="1"/>
          </p:cNvSpPr>
          <p:nvPr>
            <p:ph type="title"/>
          </p:nvPr>
        </p:nvSpPr>
        <p:spPr>
          <a:xfrm>
            <a:off x="0" y="-9816"/>
            <a:ext cx="12192000" cy="649008"/>
          </a:xfrm>
        </p:spPr>
        <p:txBody>
          <a:bodyPr>
            <a:normAutofit/>
          </a:bodyPr>
          <a:lstStyle/>
          <a:p>
            <a:pPr algn="ctr"/>
            <a:r>
              <a:rPr lang="en-IN" sz="3600" b="1" dirty="0"/>
              <a:t>Division of RFMT features in quantiles</a:t>
            </a:r>
          </a:p>
        </p:txBody>
      </p:sp>
      <p:pic>
        <p:nvPicPr>
          <p:cNvPr id="4" name="Content Placeholder 3">
            <a:extLst>
              <a:ext uri="{FF2B5EF4-FFF2-40B4-BE49-F238E27FC236}">
                <a16:creationId xmlns:a16="http://schemas.microsoft.com/office/drawing/2014/main" id="{672F79A7-3E81-48EE-93BC-2897FC0E3004}"/>
              </a:ext>
            </a:extLst>
          </p:cNvPr>
          <p:cNvPicPr>
            <a:picLocks noGrp="1" noChangeAspect="1"/>
          </p:cNvPicPr>
          <p:nvPr>
            <p:ph idx="1"/>
          </p:nvPr>
        </p:nvPicPr>
        <p:blipFill>
          <a:blip r:embed="rId2"/>
          <a:stretch>
            <a:fillRect/>
          </a:stretch>
        </p:blipFill>
        <p:spPr>
          <a:xfrm>
            <a:off x="2478856" y="2272684"/>
            <a:ext cx="7234287" cy="3977196"/>
          </a:xfrm>
          <a:prstGeom prst="rect">
            <a:avLst/>
          </a:prstGeom>
        </p:spPr>
      </p:pic>
      <p:sp>
        <p:nvSpPr>
          <p:cNvPr id="5" name="TextBox 4">
            <a:extLst>
              <a:ext uri="{FF2B5EF4-FFF2-40B4-BE49-F238E27FC236}">
                <a16:creationId xmlns:a16="http://schemas.microsoft.com/office/drawing/2014/main" id="{DA634601-6B1C-454F-82D6-06F324729FA3}"/>
              </a:ext>
            </a:extLst>
          </p:cNvPr>
          <p:cNvSpPr txBox="1"/>
          <p:nvPr/>
        </p:nvSpPr>
        <p:spPr>
          <a:xfrm>
            <a:off x="1287262" y="1204104"/>
            <a:ext cx="8957570" cy="954107"/>
          </a:xfrm>
          <a:prstGeom prst="rect">
            <a:avLst/>
          </a:prstGeom>
          <a:noFill/>
        </p:spPr>
        <p:txBody>
          <a:bodyPr wrap="square" rtlCol="0">
            <a:spAutoFit/>
          </a:bodyPr>
          <a:lstStyle/>
          <a:p>
            <a:pPr marL="285750" indent="-285750">
              <a:buFont typeface="Arial" panose="020B0604020202020204" pitchFamily="34" charset="0"/>
              <a:buChar char="•"/>
            </a:pPr>
            <a:r>
              <a:rPr lang="en-IN" sz="2800" dirty="0"/>
              <a:t>And calculating RFMT score on the basis of RFMT segments.</a:t>
            </a:r>
          </a:p>
        </p:txBody>
      </p:sp>
    </p:spTree>
    <p:extLst>
      <p:ext uri="{BB962C8B-B14F-4D97-AF65-F5344CB8AC3E}">
        <p14:creationId xmlns:p14="http://schemas.microsoft.com/office/powerpoint/2010/main" val="773264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0361D-6090-4067-805E-46BE813FF539}"/>
              </a:ext>
            </a:extLst>
          </p:cNvPr>
          <p:cNvSpPr>
            <a:spLocks noGrp="1"/>
          </p:cNvSpPr>
          <p:nvPr>
            <p:ph type="title"/>
          </p:nvPr>
        </p:nvSpPr>
        <p:spPr>
          <a:xfrm>
            <a:off x="0" y="0"/>
            <a:ext cx="12192000" cy="781235"/>
          </a:xfrm>
        </p:spPr>
        <p:txBody>
          <a:bodyPr>
            <a:normAutofit/>
          </a:bodyPr>
          <a:lstStyle/>
          <a:p>
            <a:pPr algn="ctr"/>
            <a:r>
              <a:rPr lang="en-IN" sz="3600" b="1" dirty="0"/>
              <a:t>Best Customers and overall mean of RFMT</a:t>
            </a:r>
          </a:p>
        </p:txBody>
      </p:sp>
      <p:pic>
        <p:nvPicPr>
          <p:cNvPr id="4" name="Content Placeholder 3">
            <a:extLst>
              <a:ext uri="{FF2B5EF4-FFF2-40B4-BE49-F238E27FC236}">
                <a16:creationId xmlns:a16="http://schemas.microsoft.com/office/drawing/2014/main" id="{891B9B00-BF74-4C17-BE98-BBB4923CE291}"/>
              </a:ext>
            </a:extLst>
          </p:cNvPr>
          <p:cNvPicPr>
            <a:picLocks noGrp="1" noChangeAspect="1"/>
          </p:cNvPicPr>
          <p:nvPr>
            <p:ph idx="1"/>
          </p:nvPr>
        </p:nvPicPr>
        <p:blipFill>
          <a:blip r:embed="rId2"/>
          <a:stretch>
            <a:fillRect/>
          </a:stretch>
        </p:blipFill>
        <p:spPr>
          <a:xfrm>
            <a:off x="734397" y="1433512"/>
            <a:ext cx="6367739" cy="3990975"/>
          </a:xfrm>
          <a:prstGeom prst="rect">
            <a:avLst/>
          </a:prstGeom>
        </p:spPr>
      </p:pic>
      <p:pic>
        <p:nvPicPr>
          <p:cNvPr id="5" name="Picture 4">
            <a:extLst>
              <a:ext uri="{FF2B5EF4-FFF2-40B4-BE49-F238E27FC236}">
                <a16:creationId xmlns:a16="http://schemas.microsoft.com/office/drawing/2014/main" id="{2AA56AF2-674A-47AF-BF47-F87706A4FEFF}"/>
              </a:ext>
            </a:extLst>
          </p:cNvPr>
          <p:cNvPicPr>
            <a:picLocks noChangeAspect="1"/>
          </p:cNvPicPr>
          <p:nvPr/>
        </p:nvPicPr>
        <p:blipFill>
          <a:blip r:embed="rId3"/>
          <a:stretch>
            <a:fillRect/>
          </a:stretch>
        </p:blipFill>
        <p:spPr>
          <a:xfrm>
            <a:off x="7465981" y="1433511"/>
            <a:ext cx="3705225" cy="3990975"/>
          </a:xfrm>
          <a:prstGeom prst="rect">
            <a:avLst/>
          </a:prstGeom>
        </p:spPr>
      </p:pic>
    </p:spTree>
    <p:extLst>
      <p:ext uri="{BB962C8B-B14F-4D97-AF65-F5344CB8AC3E}">
        <p14:creationId xmlns:p14="http://schemas.microsoft.com/office/powerpoint/2010/main" val="60161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3CA3-5906-4341-8D74-593D36917B4C}"/>
              </a:ext>
            </a:extLst>
          </p:cNvPr>
          <p:cNvSpPr>
            <a:spLocks noGrp="1"/>
          </p:cNvSpPr>
          <p:nvPr>
            <p:ph type="title"/>
          </p:nvPr>
        </p:nvSpPr>
        <p:spPr>
          <a:xfrm>
            <a:off x="0" y="1760"/>
            <a:ext cx="12192000" cy="717331"/>
          </a:xfrm>
        </p:spPr>
        <p:txBody>
          <a:bodyPr>
            <a:normAutofit/>
          </a:bodyPr>
          <a:lstStyle/>
          <a:p>
            <a:pPr algn="ctr"/>
            <a:r>
              <a:rPr lang="en-IN" sz="3600" b="1" dirty="0"/>
              <a:t>Customer Segmentation according to Tier</a:t>
            </a:r>
          </a:p>
        </p:txBody>
      </p:sp>
      <p:pic>
        <p:nvPicPr>
          <p:cNvPr id="4" name="Content Placeholder 3">
            <a:extLst>
              <a:ext uri="{FF2B5EF4-FFF2-40B4-BE49-F238E27FC236}">
                <a16:creationId xmlns:a16="http://schemas.microsoft.com/office/drawing/2014/main" id="{0317D040-9F92-4E80-BAC9-3FE668A523EB}"/>
              </a:ext>
            </a:extLst>
          </p:cNvPr>
          <p:cNvPicPr>
            <a:picLocks noGrp="1" noChangeAspect="1"/>
          </p:cNvPicPr>
          <p:nvPr>
            <p:ph idx="1"/>
          </p:nvPr>
        </p:nvPicPr>
        <p:blipFill>
          <a:blip r:embed="rId2"/>
          <a:stretch>
            <a:fillRect/>
          </a:stretch>
        </p:blipFill>
        <p:spPr>
          <a:xfrm>
            <a:off x="5638429" y="4083551"/>
            <a:ext cx="5193437" cy="2028825"/>
          </a:xfrm>
          <a:prstGeom prst="rect">
            <a:avLst/>
          </a:prstGeom>
        </p:spPr>
      </p:pic>
      <p:pic>
        <p:nvPicPr>
          <p:cNvPr id="5" name="Picture 4">
            <a:extLst>
              <a:ext uri="{FF2B5EF4-FFF2-40B4-BE49-F238E27FC236}">
                <a16:creationId xmlns:a16="http://schemas.microsoft.com/office/drawing/2014/main" id="{04064AE6-4C5C-40A5-939D-E7509BF7DC2D}"/>
              </a:ext>
            </a:extLst>
          </p:cNvPr>
          <p:cNvPicPr>
            <a:picLocks noChangeAspect="1"/>
          </p:cNvPicPr>
          <p:nvPr/>
        </p:nvPicPr>
        <p:blipFill>
          <a:blip r:embed="rId3"/>
          <a:stretch>
            <a:fillRect/>
          </a:stretch>
        </p:blipFill>
        <p:spPr>
          <a:xfrm>
            <a:off x="1455938" y="1171852"/>
            <a:ext cx="9375928" cy="2663124"/>
          </a:xfrm>
          <a:prstGeom prst="rect">
            <a:avLst/>
          </a:prstGeom>
        </p:spPr>
      </p:pic>
      <p:pic>
        <p:nvPicPr>
          <p:cNvPr id="3" name="Picture 2">
            <a:extLst>
              <a:ext uri="{FF2B5EF4-FFF2-40B4-BE49-F238E27FC236}">
                <a16:creationId xmlns:a16="http://schemas.microsoft.com/office/drawing/2014/main" id="{DBEBD8A9-8137-4BAA-B7D4-538B2BB38248}"/>
              </a:ext>
            </a:extLst>
          </p:cNvPr>
          <p:cNvPicPr>
            <a:picLocks noChangeAspect="1"/>
          </p:cNvPicPr>
          <p:nvPr/>
        </p:nvPicPr>
        <p:blipFill>
          <a:blip r:embed="rId4"/>
          <a:stretch>
            <a:fillRect/>
          </a:stretch>
        </p:blipFill>
        <p:spPr>
          <a:xfrm>
            <a:off x="1455938" y="4083551"/>
            <a:ext cx="4038600" cy="2097561"/>
          </a:xfrm>
          <a:prstGeom prst="rect">
            <a:avLst/>
          </a:prstGeom>
        </p:spPr>
      </p:pic>
    </p:spTree>
    <p:extLst>
      <p:ext uri="{BB962C8B-B14F-4D97-AF65-F5344CB8AC3E}">
        <p14:creationId xmlns:p14="http://schemas.microsoft.com/office/powerpoint/2010/main" val="4085331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62C4-3D20-4FAF-8CFB-47A7E842088F}"/>
              </a:ext>
            </a:extLst>
          </p:cNvPr>
          <p:cNvSpPr>
            <a:spLocks noGrp="1"/>
          </p:cNvSpPr>
          <p:nvPr>
            <p:ph type="title"/>
          </p:nvPr>
        </p:nvSpPr>
        <p:spPr>
          <a:xfrm>
            <a:off x="0" y="0"/>
            <a:ext cx="12192000" cy="639762"/>
          </a:xfrm>
        </p:spPr>
        <p:txBody>
          <a:bodyPr>
            <a:normAutofit fontScale="90000"/>
          </a:bodyPr>
          <a:lstStyle/>
          <a:p>
            <a:pPr algn="ctr"/>
            <a:r>
              <a:rPr lang="en-IN" sz="3600" b="1" dirty="0"/>
              <a:t>RFMT analysis General Segment wise</a:t>
            </a:r>
          </a:p>
        </p:txBody>
      </p:sp>
      <p:pic>
        <p:nvPicPr>
          <p:cNvPr id="4" name="Content Placeholder 3">
            <a:extLst>
              <a:ext uri="{FF2B5EF4-FFF2-40B4-BE49-F238E27FC236}">
                <a16:creationId xmlns:a16="http://schemas.microsoft.com/office/drawing/2014/main" id="{7E9F5412-63CA-4181-8B2F-1903A7DAC634}"/>
              </a:ext>
            </a:extLst>
          </p:cNvPr>
          <p:cNvPicPr>
            <a:picLocks noGrp="1" noChangeAspect="1"/>
          </p:cNvPicPr>
          <p:nvPr>
            <p:ph idx="1"/>
          </p:nvPr>
        </p:nvPicPr>
        <p:blipFill>
          <a:blip r:embed="rId2"/>
          <a:stretch>
            <a:fillRect/>
          </a:stretch>
        </p:blipFill>
        <p:spPr>
          <a:xfrm>
            <a:off x="0" y="559863"/>
            <a:ext cx="12192000" cy="4877710"/>
          </a:xfrm>
          <a:prstGeom prst="rect">
            <a:avLst/>
          </a:prstGeom>
        </p:spPr>
      </p:pic>
    </p:spTree>
    <p:extLst>
      <p:ext uri="{BB962C8B-B14F-4D97-AF65-F5344CB8AC3E}">
        <p14:creationId xmlns:p14="http://schemas.microsoft.com/office/powerpoint/2010/main" val="3700726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EDC6-0544-4A6C-9317-BD2F4836445E}"/>
              </a:ext>
            </a:extLst>
          </p:cNvPr>
          <p:cNvSpPr>
            <a:spLocks noGrp="1"/>
          </p:cNvSpPr>
          <p:nvPr>
            <p:ph type="title"/>
          </p:nvPr>
        </p:nvSpPr>
        <p:spPr>
          <a:xfrm>
            <a:off x="0" y="0"/>
            <a:ext cx="12192000" cy="710214"/>
          </a:xfrm>
        </p:spPr>
        <p:txBody>
          <a:bodyPr>
            <a:normAutofit/>
          </a:bodyPr>
          <a:lstStyle/>
          <a:p>
            <a:pPr algn="ctr"/>
            <a:r>
              <a:rPr lang="en-IN" sz="3600" b="1" dirty="0"/>
              <a:t>Recency Analysis</a:t>
            </a:r>
          </a:p>
        </p:txBody>
      </p:sp>
      <p:pic>
        <p:nvPicPr>
          <p:cNvPr id="8" name="Picture 7">
            <a:extLst>
              <a:ext uri="{FF2B5EF4-FFF2-40B4-BE49-F238E27FC236}">
                <a16:creationId xmlns:a16="http://schemas.microsoft.com/office/drawing/2014/main" id="{8833BC3E-4C61-44E8-AE50-51BCFDC7F231}"/>
              </a:ext>
            </a:extLst>
          </p:cNvPr>
          <p:cNvPicPr>
            <a:picLocks noChangeAspect="1"/>
          </p:cNvPicPr>
          <p:nvPr/>
        </p:nvPicPr>
        <p:blipFill>
          <a:blip r:embed="rId2"/>
          <a:stretch>
            <a:fillRect/>
          </a:stretch>
        </p:blipFill>
        <p:spPr>
          <a:xfrm>
            <a:off x="6909648" y="1270807"/>
            <a:ext cx="4305300" cy="2626489"/>
          </a:xfrm>
          <a:prstGeom prst="rect">
            <a:avLst/>
          </a:prstGeom>
        </p:spPr>
      </p:pic>
      <p:sp>
        <p:nvSpPr>
          <p:cNvPr id="5" name="TextBox 4">
            <a:extLst>
              <a:ext uri="{FF2B5EF4-FFF2-40B4-BE49-F238E27FC236}">
                <a16:creationId xmlns:a16="http://schemas.microsoft.com/office/drawing/2014/main" id="{3F7EC67F-8C91-45FB-9546-952F926325C3}"/>
              </a:ext>
            </a:extLst>
          </p:cNvPr>
          <p:cNvSpPr txBox="1"/>
          <p:nvPr/>
        </p:nvSpPr>
        <p:spPr>
          <a:xfrm>
            <a:off x="301841" y="4669654"/>
            <a:ext cx="11301274" cy="646331"/>
          </a:xfrm>
          <a:prstGeom prst="rect">
            <a:avLst/>
          </a:prstGeom>
          <a:noFill/>
        </p:spPr>
        <p:txBody>
          <a:bodyPr wrap="square" rtlCol="0">
            <a:spAutoFit/>
          </a:bodyPr>
          <a:lstStyle/>
          <a:p>
            <a:r>
              <a:rPr lang="en-IN" dirty="0"/>
              <a:t>Recommendation : To improve recency we need to have strong customer care support to provide a reminder for last service date and car health with respect last date.</a:t>
            </a:r>
          </a:p>
        </p:txBody>
      </p:sp>
      <p:pic>
        <p:nvPicPr>
          <p:cNvPr id="6" name="Picture 5">
            <a:extLst>
              <a:ext uri="{FF2B5EF4-FFF2-40B4-BE49-F238E27FC236}">
                <a16:creationId xmlns:a16="http://schemas.microsoft.com/office/drawing/2014/main" id="{32E053D8-B761-4BDD-AE95-56FB2EB175B2}"/>
              </a:ext>
            </a:extLst>
          </p:cNvPr>
          <p:cNvPicPr>
            <a:picLocks noChangeAspect="1"/>
          </p:cNvPicPr>
          <p:nvPr/>
        </p:nvPicPr>
        <p:blipFill>
          <a:blip r:embed="rId3"/>
          <a:stretch>
            <a:fillRect/>
          </a:stretch>
        </p:blipFill>
        <p:spPr>
          <a:xfrm>
            <a:off x="480642" y="1270807"/>
            <a:ext cx="6276975" cy="2626489"/>
          </a:xfrm>
          <a:prstGeom prst="rect">
            <a:avLst/>
          </a:prstGeom>
        </p:spPr>
      </p:pic>
    </p:spTree>
    <p:extLst>
      <p:ext uri="{BB962C8B-B14F-4D97-AF65-F5344CB8AC3E}">
        <p14:creationId xmlns:p14="http://schemas.microsoft.com/office/powerpoint/2010/main" val="2864217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EAB6-8265-424D-B150-C1D3275E548E}"/>
              </a:ext>
            </a:extLst>
          </p:cNvPr>
          <p:cNvSpPr>
            <a:spLocks noGrp="1"/>
          </p:cNvSpPr>
          <p:nvPr>
            <p:ph type="title"/>
          </p:nvPr>
        </p:nvSpPr>
        <p:spPr>
          <a:xfrm>
            <a:off x="0" y="18256"/>
            <a:ext cx="12192000" cy="647570"/>
          </a:xfrm>
        </p:spPr>
        <p:txBody>
          <a:bodyPr>
            <a:normAutofit/>
          </a:bodyPr>
          <a:lstStyle/>
          <a:p>
            <a:pPr algn="ctr"/>
            <a:r>
              <a:rPr lang="en-IN" sz="3600" dirty="0"/>
              <a:t>Frequency Analysis</a:t>
            </a:r>
          </a:p>
        </p:txBody>
      </p:sp>
      <p:pic>
        <p:nvPicPr>
          <p:cNvPr id="3" name="Picture 2">
            <a:extLst>
              <a:ext uri="{FF2B5EF4-FFF2-40B4-BE49-F238E27FC236}">
                <a16:creationId xmlns:a16="http://schemas.microsoft.com/office/drawing/2014/main" id="{EC413EAE-C4D6-483E-9982-CC693483C9BE}"/>
              </a:ext>
            </a:extLst>
          </p:cNvPr>
          <p:cNvPicPr>
            <a:picLocks noChangeAspect="1"/>
          </p:cNvPicPr>
          <p:nvPr/>
        </p:nvPicPr>
        <p:blipFill>
          <a:blip r:embed="rId2"/>
          <a:stretch>
            <a:fillRect/>
          </a:stretch>
        </p:blipFill>
        <p:spPr>
          <a:xfrm>
            <a:off x="960177" y="830062"/>
            <a:ext cx="4886325" cy="3404586"/>
          </a:xfrm>
          <a:prstGeom prst="rect">
            <a:avLst/>
          </a:prstGeom>
        </p:spPr>
      </p:pic>
      <p:pic>
        <p:nvPicPr>
          <p:cNvPr id="7" name="Picture 6">
            <a:extLst>
              <a:ext uri="{FF2B5EF4-FFF2-40B4-BE49-F238E27FC236}">
                <a16:creationId xmlns:a16="http://schemas.microsoft.com/office/drawing/2014/main" id="{E4EC385F-C304-4867-9AC6-A1D10427BF81}"/>
              </a:ext>
            </a:extLst>
          </p:cNvPr>
          <p:cNvPicPr>
            <a:picLocks noChangeAspect="1"/>
          </p:cNvPicPr>
          <p:nvPr/>
        </p:nvPicPr>
        <p:blipFill>
          <a:blip r:embed="rId3"/>
          <a:stretch>
            <a:fillRect/>
          </a:stretch>
        </p:blipFill>
        <p:spPr>
          <a:xfrm>
            <a:off x="6345499" y="830062"/>
            <a:ext cx="4609546" cy="3404587"/>
          </a:xfrm>
          <a:prstGeom prst="rect">
            <a:avLst/>
          </a:prstGeom>
        </p:spPr>
      </p:pic>
      <p:sp>
        <p:nvSpPr>
          <p:cNvPr id="8" name="TextBox 7">
            <a:extLst>
              <a:ext uri="{FF2B5EF4-FFF2-40B4-BE49-F238E27FC236}">
                <a16:creationId xmlns:a16="http://schemas.microsoft.com/office/drawing/2014/main" id="{6F266664-3B34-4409-8DC3-31E05B110192}"/>
              </a:ext>
            </a:extLst>
          </p:cNvPr>
          <p:cNvSpPr txBox="1"/>
          <p:nvPr/>
        </p:nvSpPr>
        <p:spPr>
          <a:xfrm>
            <a:off x="980150" y="4607511"/>
            <a:ext cx="9907480" cy="923330"/>
          </a:xfrm>
          <a:prstGeom prst="rect">
            <a:avLst/>
          </a:prstGeom>
          <a:noFill/>
        </p:spPr>
        <p:txBody>
          <a:bodyPr wrap="square" rtlCol="0">
            <a:spAutoFit/>
          </a:bodyPr>
          <a:lstStyle/>
          <a:p>
            <a:r>
              <a:rPr lang="en-IN" dirty="0"/>
              <a:t>Insight : Frequency is very less and on an average 2 days which means that customer visits are smaller service.</a:t>
            </a:r>
          </a:p>
          <a:p>
            <a:r>
              <a:rPr lang="en-IN" dirty="0"/>
              <a:t>Recommendation : MFSC should also focus on smaller services or provide annual subscription</a:t>
            </a:r>
          </a:p>
        </p:txBody>
      </p:sp>
    </p:spTree>
    <p:extLst>
      <p:ext uri="{BB962C8B-B14F-4D97-AF65-F5344CB8AC3E}">
        <p14:creationId xmlns:p14="http://schemas.microsoft.com/office/powerpoint/2010/main" val="2242009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7D7020-63F5-43B9-AEED-1908BC79D701}"/>
              </a:ext>
            </a:extLst>
          </p:cNvPr>
          <p:cNvSpPr txBox="1"/>
          <p:nvPr/>
        </p:nvSpPr>
        <p:spPr>
          <a:xfrm>
            <a:off x="0" y="4768446"/>
            <a:ext cx="11647503" cy="1200329"/>
          </a:xfrm>
          <a:prstGeom prst="rect">
            <a:avLst/>
          </a:prstGeom>
          <a:noFill/>
        </p:spPr>
        <p:txBody>
          <a:bodyPr wrap="square" rtlCol="0">
            <a:spAutoFit/>
          </a:bodyPr>
          <a:lstStyle/>
          <a:p>
            <a:r>
              <a:rPr lang="en-IN" b="1" dirty="0"/>
              <a:t>QN : Different sources from where the business comes </a:t>
            </a:r>
            <a:r>
              <a:rPr lang="en-IN" b="1" dirty="0" err="1"/>
              <a:t>from.i.e</a:t>
            </a:r>
            <a:r>
              <a:rPr lang="en-IN" b="1" dirty="0"/>
              <a:t>(Customer sources)</a:t>
            </a:r>
          </a:p>
          <a:p>
            <a:r>
              <a:rPr lang="en-IN" dirty="0"/>
              <a:t>Insight : Retail(Z005-Referal by Customer, Z001-Outdoor Camp) , Corporate(Z006-Referal by Employees), Fleet(Z004-Referal by Fleets)</a:t>
            </a:r>
          </a:p>
          <a:p>
            <a:r>
              <a:rPr lang="en-IN" b="1" dirty="0"/>
              <a:t>Recommendation</a:t>
            </a:r>
            <a:r>
              <a:rPr lang="en-IN" dirty="0"/>
              <a:t> : Need to focus more on other data </a:t>
            </a:r>
            <a:r>
              <a:rPr lang="en-IN" dirty="0" err="1"/>
              <a:t>origins.i.e</a:t>
            </a:r>
            <a:r>
              <a:rPr lang="en-IN" dirty="0"/>
              <a:t> Customer Resources(</a:t>
            </a:r>
            <a:r>
              <a:rPr lang="en-IN" dirty="0" err="1"/>
              <a:t>TV,Radio,Website.etc</a:t>
            </a:r>
            <a:r>
              <a:rPr lang="en-IN" dirty="0"/>
              <a:t>)</a:t>
            </a:r>
          </a:p>
        </p:txBody>
      </p:sp>
      <p:pic>
        <p:nvPicPr>
          <p:cNvPr id="10" name="Content Placeholder 9">
            <a:extLst>
              <a:ext uri="{FF2B5EF4-FFF2-40B4-BE49-F238E27FC236}">
                <a16:creationId xmlns:a16="http://schemas.microsoft.com/office/drawing/2014/main" id="{1EF6337B-5ECF-4ABB-95B6-04614E6E08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8141" y="-1"/>
            <a:ext cx="6323858" cy="4483223"/>
          </a:xfrm>
        </p:spPr>
      </p:pic>
      <p:pic>
        <p:nvPicPr>
          <p:cNvPr id="14" name="Picture 13">
            <a:extLst>
              <a:ext uri="{FF2B5EF4-FFF2-40B4-BE49-F238E27FC236}">
                <a16:creationId xmlns:a16="http://schemas.microsoft.com/office/drawing/2014/main" id="{829DB781-B6E8-4A42-A564-72A4ACD08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868140" cy="4483224"/>
          </a:xfrm>
          <a:prstGeom prst="rect">
            <a:avLst/>
          </a:prstGeom>
        </p:spPr>
      </p:pic>
    </p:spTree>
    <p:extLst>
      <p:ext uri="{BB962C8B-B14F-4D97-AF65-F5344CB8AC3E}">
        <p14:creationId xmlns:p14="http://schemas.microsoft.com/office/powerpoint/2010/main" val="728631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600E-4551-4EA7-AE89-F39D69C637B5}"/>
              </a:ext>
            </a:extLst>
          </p:cNvPr>
          <p:cNvSpPr>
            <a:spLocks noGrp="1"/>
          </p:cNvSpPr>
          <p:nvPr>
            <p:ph type="title"/>
          </p:nvPr>
        </p:nvSpPr>
        <p:spPr>
          <a:xfrm>
            <a:off x="0" y="0"/>
            <a:ext cx="12192000" cy="674703"/>
          </a:xfrm>
        </p:spPr>
        <p:txBody>
          <a:bodyPr>
            <a:normAutofit/>
          </a:bodyPr>
          <a:lstStyle/>
          <a:p>
            <a:pPr algn="ctr"/>
            <a:r>
              <a:rPr lang="en-IN" sz="3600" dirty="0"/>
              <a:t>Monetary Analysis</a:t>
            </a:r>
          </a:p>
        </p:txBody>
      </p:sp>
      <p:pic>
        <p:nvPicPr>
          <p:cNvPr id="3" name="Picture 2">
            <a:extLst>
              <a:ext uri="{FF2B5EF4-FFF2-40B4-BE49-F238E27FC236}">
                <a16:creationId xmlns:a16="http://schemas.microsoft.com/office/drawing/2014/main" id="{5F78842A-6DAE-4608-824D-D30EA3F22F00}"/>
              </a:ext>
            </a:extLst>
          </p:cNvPr>
          <p:cNvPicPr>
            <a:picLocks noChangeAspect="1"/>
          </p:cNvPicPr>
          <p:nvPr/>
        </p:nvPicPr>
        <p:blipFill>
          <a:blip r:embed="rId2"/>
          <a:stretch>
            <a:fillRect/>
          </a:stretch>
        </p:blipFill>
        <p:spPr>
          <a:xfrm>
            <a:off x="257452" y="990367"/>
            <a:ext cx="4552950" cy="2924175"/>
          </a:xfrm>
          <a:prstGeom prst="rect">
            <a:avLst/>
          </a:prstGeom>
        </p:spPr>
      </p:pic>
      <p:pic>
        <p:nvPicPr>
          <p:cNvPr id="5" name="Picture 4">
            <a:extLst>
              <a:ext uri="{FF2B5EF4-FFF2-40B4-BE49-F238E27FC236}">
                <a16:creationId xmlns:a16="http://schemas.microsoft.com/office/drawing/2014/main" id="{9A53DAF6-BB48-410A-94CD-0C70A0D7980F}"/>
              </a:ext>
            </a:extLst>
          </p:cNvPr>
          <p:cNvPicPr>
            <a:picLocks noChangeAspect="1"/>
          </p:cNvPicPr>
          <p:nvPr/>
        </p:nvPicPr>
        <p:blipFill>
          <a:blip r:embed="rId3"/>
          <a:stretch>
            <a:fillRect/>
          </a:stretch>
        </p:blipFill>
        <p:spPr>
          <a:xfrm>
            <a:off x="5859910" y="990366"/>
            <a:ext cx="4857750" cy="2924175"/>
          </a:xfrm>
          <a:prstGeom prst="rect">
            <a:avLst/>
          </a:prstGeom>
        </p:spPr>
      </p:pic>
      <p:sp>
        <p:nvSpPr>
          <p:cNvPr id="8" name="TextBox 7">
            <a:extLst>
              <a:ext uri="{FF2B5EF4-FFF2-40B4-BE49-F238E27FC236}">
                <a16:creationId xmlns:a16="http://schemas.microsoft.com/office/drawing/2014/main" id="{8941C0BF-A9C2-4865-9D57-0D703393D54D}"/>
              </a:ext>
            </a:extLst>
          </p:cNvPr>
          <p:cNvSpPr txBox="1"/>
          <p:nvPr/>
        </p:nvSpPr>
        <p:spPr>
          <a:xfrm>
            <a:off x="0" y="4314548"/>
            <a:ext cx="12192000" cy="1754326"/>
          </a:xfrm>
          <a:prstGeom prst="rect">
            <a:avLst/>
          </a:prstGeom>
          <a:noFill/>
        </p:spPr>
        <p:txBody>
          <a:bodyPr wrap="square" rtlCol="0">
            <a:spAutoFit/>
          </a:bodyPr>
          <a:lstStyle/>
          <a:p>
            <a:r>
              <a:rPr lang="en-IN" dirty="0"/>
              <a:t>Insight : On an average customer spend 9k and one customer had spend </a:t>
            </a:r>
            <a:r>
              <a:rPr lang="en-IN" dirty="0" err="1"/>
              <a:t>upto</a:t>
            </a:r>
            <a:r>
              <a:rPr lang="en-IN" dirty="0"/>
              <a:t> 50Lakhs</a:t>
            </a:r>
          </a:p>
          <a:p>
            <a:r>
              <a:rPr lang="en-IN" dirty="0"/>
              <a:t>Recommendation : Technician should provide more recommendation of body part which are on the verge of breakdown.</a:t>
            </a:r>
          </a:p>
          <a:p>
            <a:r>
              <a:rPr lang="en-IN" dirty="0"/>
              <a:t>                                 Advertainment near Highway for accidental cases and provide Toll free number.</a:t>
            </a:r>
          </a:p>
          <a:p>
            <a:r>
              <a:rPr lang="en-IN" dirty="0"/>
              <a:t>                                 24 Hours Service Facilities</a:t>
            </a:r>
          </a:p>
          <a:p>
            <a:r>
              <a:rPr lang="en-IN" dirty="0"/>
              <a:t>                                 Need to focus on premium cars</a:t>
            </a:r>
          </a:p>
          <a:p>
            <a:r>
              <a:rPr lang="en-IN" dirty="0"/>
              <a:t>           </a:t>
            </a:r>
          </a:p>
        </p:txBody>
      </p:sp>
    </p:spTree>
    <p:extLst>
      <p:ext uri="{BB962C8B-B14F-4D97-AF65-F5344CB8AC3E}">
        <p14:creationId xmlns:p14="http://schemas.microsoft.com/office/powerpoint/2010/main" val="2619167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F159B-1876-4EB8-89C8-BAC6D97BDCD2}"/>
              </a:ext>
            </a:extLst>
          </p:cNvPr>
          <p:cNvSpPr>
            <a:spLocks noGrp="1"/>
          </p:cNvSpPr>
          <p:nvPr>
            <p:ph type="title"/>
          </p:nvPr>
        </p:nvSpPr>
        <p:spPr>
          <a:xfrm>
            <a:off x="0" y="0"/>
            <a:ext cx="12260062" cy="727969"/>
          </a:xfrm>
        </p:spPr>
        <p:txBody>
          <a:bodyPr>
            <a:normAutofit/>
          </a:bodyPr>
          <a:lstStyle/>
          <a:p>
            <a:pPr algn="ctr"/>
            <a:r>
              <a:rPr lang="en-IN" sz="3600" b="1" dirty="0"/>
              <a:t>Tenure Analysis</a:t>
            </a:r>
          </a:p>
        </p:txBody>
      </p:sp>
      <p:pic>
        <p:nvPicPr>
          <p:cNvPr id="3" name="Picture 2">
            <a:extLst>
              <a:ext uri="{FF2B5EF4-FFF2-40B4-BE49-F238E27FC236}">
                <a16:creationId xmlns:a16="http://schemas.microsoft.com/office/drawing/2014/main" id="{D696F81A-0115-428B-9B91-6B8CCA864EA1}"/>
              </a:ext>
            </a:extLst>
          </p:cNvPr>
          <p:cNvPicPr>
            <a:picLocks noChangeAspect="1"/>
          </p:cNvPicPr>
          <p:nvPr/>
        </p:nvPicPr>
        <p:blipFill>
          <a:blip r:embed="rId2"/>
          <a:stretch>
            <a:fillRect/>
          </a:stretch>
        </p:blipFill>
        <p:spPr>
          <a:xfrm>
            <a:off x="1445255" y="1767474"/>
            <a:ext cx="4208493" cy="2538196"/>
          </a:xfrm>
          <a:prstGeom prst="rect">
            <a:avLst/>
          </a:prstGeom>
        </p:spPr>
      </p:pic>
      <p:pic>
        <p:nvPicPr>
          <p:cNvPr id="6" name="Picture 5">
            <a:extLst>
              <a:ext uri="{FF2B5EF4-FFF2-40B4-BE49-F238E27FC236}">
                <a16:creationId xmlns:a16="http://schemas.microsoft.com/office/drawing/2014/main" id="{E9DCB37F-6CAD-43AB-B41A-92D026F505FF}"/>
              </a:ext>
            </a:extLst>
          </p:cNvPr>
          <p:cNvPicPr>
            <a:picLocks noChangeAspect="1"/>
          </p:cNvPicPr>
          <p:nvPr/>
        </p:nvPicPr>
        <p:blipFill>
          <a:blip r:embed="rId3"/>
          <a:stretch>
            <a:fillRect/>
          </a:stretch>
        </p:blipFill>
        <p:spPr>
          <a:xfrm>
            <a:off x="6096000" y="1713676"/>
            <a:ext cx="3968688" cy="2645792"/>
          </a:xfrm>
          <a:prstGeom prst="rect">
            <a:avLst/>
          </a:prstGeom>
        </p:spPr>
      </p:pic>
      <p:sp>
        <p:nvSpPr>
          <p:cNvPr id="9" name="TextBox 8">
            <a:extLst>
              <a:ext uri="{FF2B5EF4-FFF2-40B4-BE49-F238E27FC236}">
                <a16:creationId xmlns:a16="http://schemas.microsoft.com/office/drawing/2014/main" id="{61FCA994-8509-4E60-929B-31965910111A}"/>
              </a:ext>
            </a:extLst>
          </p:cNvPr>
          <p:cNvSpPr txBox="1"/>
          <p:nvPr/>
        </p:nvSpPr>
        <p:spPr>
          <a:xfrm>
            <a:off x="355107" y="4935984"/>
            <a:ext cx="11239130" cy="646331"/>
          </a:xfrm>
          <a:prstGeom prst="rect">
            <a:avLst/>
          </a:prstGeom>
          <a:noFill/>
        </p:spPr>
        <p:txBody>
          <a:bodyPr wrap="square" rtlCol="0">
            <a:spAutoFit/>
          </a:bodyPr>
          <a:lstStyle/>
          <a:p>
            <a:r>
              <a:rPr lang="en-IN" dirty="0"/>
              <a:t>Insight : Majority of the customer have tenure of 1 Days.</a:t>
            </a:r>
          </a:p>
          <a:p>
            <a:r>
              <a:rPr lang="en-IN" dirty="0"/>
              <a:t>               There are very few customer which have larger tenure days</a:t>
            </a:r>
          </a:p>
        </p:txBody>
      </p:sp>
    </p:spTree>
    <p:extLst>
      <p:ext uri="{BB962C8B-B14F-4D97-AF65-F5344CB8AC3E}">
        <p14:creationId xmlns:p14="http://schemas.microsoft.com/office/powerpoint/2010/main" val="4022842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F8F1-0214-4180-968A-4141C233832B}"/>
              </a:ext>
            </a:extLst>
          </p:cNvPr>
          <p:cNvSpPr>
            <a:spLocks noGrp="1"/>
          </p:cNvSpPr>
          <p:nvPr>
            <p:ph type="title"/>
          </p:nvPr>
        </p:nvSpPr>
        <p:spPr>
          <a:xfrm>
            <a:off x="0" y="0"/>
            <a:ext cx="12192000" cy="807868"/>
          </a:xfrm>
        </p:spPr>
        <p:txBody>
          <a:bodyPr>
            <a:normAutofit/>
          </a:bodyPr>
          <a:lstStyle/>
          <a:p>
            <a:pPr algn="ctr"/>
            <a:r>
              <a:rPr lang="en-IN" sz="3600" b="1" dirty="0"/>
              <a:t>Normalization of RFMT</a:t>
            </a:r>
          </a:p>
        </p:txBody>
      </p:sp>
      <p:pic>
        <p:nvPicPr>
          <p:cNvPr id="4" name="Content Placeholder 3">
            <a:extLst>
              <a:ext uri="{FF2B5EF4-FFF2-40B4-BE49-F238E27FC236}">
                <a16:creationId xmlns:a16="http://schemas.microsoft.com/office/drawing/2014/main" id="{ACCFA06C-1412-4FDE-9987-6B3297DA0EAC}"/>
              </a:ext>
            </a:extLst>
          </p:cNvPr>
          <p:cNvPicPr>
            <a:picLocks noGrp="1" noChangeAspect="1"/>
          </p:cNvPicPr>
          <p:nvPr>
            <p:ph idx="1"/>
          </p:nvPr>
        </p:nvPicPr>
        <p:blipFill>
          <a:blip r:embed="rId2"/>
          <a:stretch>
            <a:fillRect/>
          </a:stretch>
        </p:blipFill>
        <p:spPr>
          <a:xfrm>
            <a:off x="1633491" y="1020149"/>
            <a:ext cx="8583505" cy="942975"/>
          </a:xfrm>
          <a:prstGeom prst="rect">
            <a:avLst/>
          </a:prstGeom>
        </p:spPr>
      </p:pic>
      <p:pic>
        <p:nvPicPr>
          <p:cNvPr id="5" name="Picture 4">
            <a:extLst>
              <a:ext uri="{FF2B5EF4-FFF2-40B4-BE49-F238E27FC236}">
                <a16:creationId xmlns:a16="http://schemas.microsoft.com/office/drawing/2014/main" id="{C30534FE-6F76-4316-BD15-0464B85FDB0F}"/>
              </a:ext>
            </a:extLst>
          </p:cNvPr>
          <p:cNvPicPr>
            <a:picLocks noChangeAspect="1"/>
          </p:cNvPicPr>
          <p:nvPr/>
        </p:nvPicPr>
        <p:blipFill>
          <a:blip r:embed="rId3"/>
          <a:stretch>
            <a:fillRect/>
          </a:stretch>
        </p:blipFill>
        <p:spPr>
          <a:xfrm>
            <a:off x="1633489" y="1965556"/>
            <a:ext cx="4447158" cy="2183529"/>
          </a:xfrm>
          <a:prstGeom prst="rect">
            <a:avLst/>
          </a:prstGeom>
        </p:spPr>
      </p:pic>
      <p:pic>
        <p:nvPicPr>
          <p:cNvPr id="6" name="Picture 5">
            <a:extLst>
              <a:ext uri="{FF2B5EF4-FFF2-40B4-BE49-F238E27FC236}">
                <a16:creationId xmlns:a16="http://schemas.microsoft.com/office/drawing/2014/main" id="{B9AA6316-A4D2-4DE4-B1CC-B4E7484EC950}"/>
              </a:ext>
            </a:extLst>
          </p:cNvPr>
          <p:cNvPicPr>
            <a:picLocks noChangeAspect="1"/>
          </p:cNvPicPr>
          <p:nvPr/>
        </p:nvPicPr>
        <p:blipFill>
          <a:blip r:embed="rId4"/>
          <a:stretch>
            <a:fillRect/>
          </a:stretch>
        </p:blipFill>
        <p:spPr>
          <a:xfrm>
            <a:off x="6080647" y="1963124"/>
            <a:ext cx="4136349" cy="2183530"/>
          </a:xfrm>
          <a:prstGeom prst="rect">
            <a:avLst/>
          </a:prstGeom>
        </p:spPr>
      </p:pic>
      <p:pic>
        <p:nvPicPr>
          <p:cNvPr id="7" name="Picture 6">
            <a:extLst>
              <a:ext uri="{FF2B5EF4-FFF2-40B4-BE49-F238E27FC236}">
                <a16:creationId xmlns:a16="http://schemas.microsoft.com/office/drawing/2014/main" id="{2BE5646E-4A3D-4B17-9AAA-D550EFC822D8}"/>
              </a:ext>
            </a:extLst>
          </p:cNvPr>
          <p:cNvPicPr>
            <a:picLocks noChangeAspect="1"/>
          </p:cNvPicPr>
          <p:nvPr/>
        </p:nvPicPr>
        <p:blipFill>
          <a:blip r:embed="rId5"/>
          <a:stretch>
            <a:fillRect/>
          </a:stretch>
        </p:blipFill>
        <p:spPr>
          <a:xfrm>
            <a:off x="1633489" y="4136560"/>
            <a:ext cx="4428848" cy="2521681"/>
          </a:xfrm>
          <a:prstGeom prst="rect">
            <a:avLst/>
          </a:prstGeom>
        </p:spPr>
      </p:pic>
      <p:pic>
        <p:nvPicPr>
          <p:cNvPr id="8" name="Picture 7">
            <a:extLst>
              <a:ext uri="{FF2B5EF4-FFF2-40B4-BE49-F238E27FC236}">
                <a16:creationId xmlns:a16="http://schemas.microsoft.com/office/drawing/2014/main" id="{9A8A4880-BFBE-4874-B8E5-37DED4104B16}"/>
              </a:ext>
            </a:extLst>
          </p:cNvPr>
          <p:cNvPicPr>
            <a:picLocks noChangeAspect="1"/>
          </p:cNvPicPr>
          <p:nvPr/>
        </p:nvPicPr>
        <p:blipFill>
          <a:blip r:embed="rId6"/>
          <a:stretch>
            <a:fillRect/>
          </a:stretch>
        </p:blipFill>
        <p:spPr>
          <a:xfrm>
            <a:off x="6062337" y="4146654"/>
            <a:ext cx="4154659" cy="2521681"/>
          </a:xfrm>
          <a:prstGeom prst="rect">
            <a:avLst/>
          </a:prstGeom>
        </p:spPr>
      </p:pic>
    </p:spTree>
    <p:extLst>
      <p:ext uri="{BB962C8B-B14F-4D97-AF65-F5344CB8AC3E}">
        <p14:creationId xmlns:p14="http://schemas.microsoft.com/office/powerpoint/2010/main" val="2057815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3253-0CC2-4046-94C0-1F3DDBF7EEDB}"/>
              </a:ext>
            </a:extLst>
          </p:cNvPr>
          <p:cNvSpPr>
            <a:spLocks noGrp="1"/>
          </p:cNvSpPr>
          <p:nvPr>
            <p:ph type="title"/>
          </p:nvPr>
        </p:nvSpPr>
        <p:spPr>
          <a:xfrm>
            <a:off x="0" y="0"/>
            <a:ext cx="12192000" cy="1293028"/>
          </a:xfrm>
        </p:spPr>
        <p:txBody>
          <a:bodyPr/>
          <a:lstStyle/>
          <a:p>
            <a:pPr algn="ctr"/>
            <a:r>
              <a:rPr lang="en-IN" dirty="0"/>
              <a:t>Cluster selection and processing</a:t>
            </a:r>
          </a:p>
        </p:txBody>
      </p:sp>
      <p:pic>
        <p:nvPicPr>
          <p:cNvPr id="5" name="Picture 4">
            <a:extLst>
              <a:ext uri="{FF2B5EF4-FFF2-40B4-BE49-F238E27FC236}">
                <a16:creationId xmlns:a16="http://schemas.microsoft.com/office/drawing/2014/main" id="{F8CD53FE-EC36-4EF9-9212-FFFF0EECB431}"/>
              </a:ext>
            </a:extLst>
          </p:cNvPr>
          <p:cNvPicPr>
            <a:picLocks noChangeAspect="1"/>
          </p:cNvPicPr>
          <p:nvPr/>
        </p:nvPicPr>
        <p:blipFill>
          <a:blip r:embed="rId2"/>
          <a:stretch>
            <a:fillRect/>
          </a:stretch>
        </p:blipFill>
        <p:spPr>
          <a:xfrm>
            <a:off x="1" y="1128446"/>
            <a:ext cx="6436310" cy="4579896"/>
          </a:xfrm>
          <a:prstGeom prst="rect">
            <a:avLst/>
          </a:prstGeom>
        </p:spPr>
      </p:pic>
      <p:sp>
        <p:nvSpPr>
          <p:cNvPr id="3" name="TextBox 2">
            <a:extLst>
              <a:ext uri="{FF2B5EF4-FFF2-40B4-BE49-F238E27FC236}">
                <a16:creationId xmlns:a16="http://schemas.microsoft.com/office/drawing/2014/main" id="{D7B02ABA-7C69-4299-94A6-7D370B64A128}"/>
              </a:ext>
            </a:extLst>
          </p:cNvPr>
          <p:cNvSpPr txBox="1"/>
          <p:nvPr/>
        </p:nvSpPr>
        <p:spPr>
          <a:xfrm>
            <a:off x="6587231" y="1027680"/>
            <a:ext cx="5686517" cy="6463308"/>
          </a:xfrm>
          <a:prstGeom prst="rect">
            <a:avLst/>
          </a:prstGeom>
          <a:noFill/>
        </p:spPr>
        <p:txBody>
          <a:bodyPr wrap="square" rtlCol="0">
            <a:spAutoFit/>
          </a:bodyPr>
          <a:lstStyle/>
          <a:p>
            <a:r>
              <a:rPr lang="en-US" dirty="0"/>
              <a:t>cluster 3: These customers are loyal to MFSC ,their frequency is also good hence revenue they give is also high.</a:t>
            </a:r>
          </a:p>
          <a:p>
            <a:endParaRPr lang="en-US" dirty="0"/>
          </a:p>
          <a:p>
            <a:r>
              <a:rPr lang="en-US" dirty="0"/>
              <a:t>cluster 2: They have been associated with MFSC  for a good period of time but the revenue generated from them is less as compared to cluster 3 which means they might not be opting for all the services at MFSC, even they have not been recent.(from marketing point of view they need to be focused with respect to  some lucrative offers)</a:t>
            </a:r>
          </a:p>
          <a:p>
            <a:endParaRPr lang="en-US" dirty="0"/>
          </a:p>
          <a:p>
            <a:r>
              <a:rPr lang="en-US" dirty="0"/>
              <a:t>cluster 0: These are our rarely visiting customers, less frequent, associated with MFSC for less period of time and so revenue we get from them is lesser.( not to focus w.r.t  marketing right now)</a:t>
            </a:r>
          </a:p>
          <a:p>
            <a:endParaRPr lang="en-US" dirty="0"/>
          </a:p>
          <a:p>
            <a:r>
              <a:rPr lang="en-US" dirty="0"/>
              <a:t>cluster 1 : these customers are new customers of MFSC and show good potential. they need to b converted to loyal ones</a:t>
            </a:r>
          </a:p>
          <a:p>
            <a:endParaRPr lang="en-US" dirty="0"/>
          </a:p>
          <a:p>
            <a:r>
              <a:rPr lang="en-US" dirty="0"/>
              <a:t>cluster 4: has been spending less .he should be made aware of premium services provided by MFSC.</a:t>
            </a:r>
            <a:endParaRPr lang="en-IN" dirty="0"/>
          </a:p>
        </p:txBody>
      </p:sp>
    </p:spTree>
    <p:extLst>
      <p:ext uri="{BB962C8B-B14F-4D97-AF65-F5344CB8AC3E}">
        <p14:creationId xmlns:p14="http://schemas.microsoft.com/office/powerpoint/2010/main" val="4019440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D72883-A0A2-4BC6-B607-1221FE4B190D}"/>
              </a:ext>
            </a:extLst>
          </p:cNvPr>
          <p:cNvPicPr>
            <a:picLocks noChangeAspect="1"/>
          </p:cNvPicPr>
          <p:nvPr/>
        </p:nvPicPr>
        <p:blipFill>
          <a:blip r:embed="rId2"/>
          <a:stretch>
            <a:fillRect/>
          </a:stretch>
        </p:blipFill>
        <p:spPr>
          <a:xfrm>
            <a:off x="130252" y="1233580"/>
            <a:ext cx="4048125" cy="3343275"/>
          </a:xfrm>
          <a:prstGeom prst="rect">
            <a:avLst/>
          </a:prstGeom>
        </p:spPr>
      </p:pic>
      <p:sp>
        <p:nvSpPr>
          <p:cNvPr id="5" name="Title 1">
            <a:extLst>
              <a:ext uri="{FF2B5EF4-FFF2-40B4-BE49-F238E27FC236}">
                <a16:creationId xmlns:a16="http://schemas.microsoft.com/office/drawing/2014/main" id="{DD189868-A616-43D5-B8E3-041586A40B30}"/>
              </a:ext>
            </a:extLst>
          </p:cNvPr>
          <p:cNvSpPr>
            <a:spLocks noGrp="1"/>
          </p:cNvSpPr>
          <p:nvPr>
            <p:ph type="title"/>
          </p:nvPr>
        </p:nvSpPr>
        <p:spPr>
          <a:xfrm>
            <a:off x="0" y="0"/>
            <a:ext cx="12192000" cy="807868"/>
          </a:xfrm>
        </p:spPr>
        <p:txBody>
          <a:bodyPr>
            <a:normAutofit/>
          </a:bodyPr>
          <a:lstStyle/>
          <a:p>
            <a:pPr algn="ctr"/>
            <a:r>
              <a:rPr lang="en-IN" sz="3600" b="1" dirty="0"/>
              <a:t>Clustering with make model and order type</a:t>
            </a:r>
          </a:p>
        </p:txBody>
      </p:sp>
      <p:pic>
        <p:nvPicPr>
          <p:cNvPr id="7" name="Picture 6">
            <a:extLst>
              <a:ext uri="{FF2B5EF4-FFF2-40B4-BE49-F238E27FC236}">
                <a16:creationId xmlns:a16="http://schemas.microsoft.com/office/drawing/2014/main" id="{862B31E1-64B5-4576-BBD4-0C397876BC72}"/>
              </a:ext>
            </a:extLst>
          </p:cNvPr>
          <p:cNvPicPr>
            <a:picLocks noChangeAspect="1"/>
          </p:cNvPicPr>
          <p:nvPr/>
        </p:nvPicPr>
        <p:blipFill>
          <a:blip r:embed="rId3"/>
          <a:stretch>
            <a:fillRect/>
          </a:stretch>
        </p:blipFill>
        <p:spPr>
          <a:xfrm>
            <a:off x="4285880" y="1217813"/>
            <a:ext cx="3629025" cy="3359041"/>
          </a:xfrm>
          <a:prstGeom prst="rect">
            <a:avLst/>
          </a:prstGeom>
        </p:spPr>
      </p:pic>
      <p:sp>
        <p:nvSpPr>
          <p:cNvPr id="8" name="TextBox 7">
            <a:extLst>
              <a:ext uri="{FF2B5EF4-FFF2-40B4-BE49-F238E27FC236}">
                <a16:creationId xmlns:a16="http://schemas.microsoft.com/office/drawing/2014/main" id="{8CE1E870-3E93-4FD7-850E-F71E816BD970}"/>
              </a:ext>
            </a:extLst>
          </p:cNvPr>
          <p:cNvSpPr txBox="1"/>
          <p:nvPr/>
        </p:nvSpPr>
        <p:spPr>
          <a:xfrm>
            <a:off x="8324249" y="4706929"/>
            <a:ext cx="3737499" cy="369332"/>
          </a:xfrm>
          <a:prstGeom prst="rect">
            <a:avLst/>
          </a:prstGeom>
          <a:noFill/>
        </p:spPr>
        <p:txBody>
          <a:bodyPr wrap="square" rtlCol="0">
            <a:spAutoFit/>
          </a:bodyPr>
          <a:lstStyle/>
          <a:p>
            <a:r>
              <a:rPr lang="en-IN" dirty="0"/>
              <a:t>Cluster with make vs Total amount</a:t>
            </a:r>
          </a:p>
        </p:txBody>
      </p:sp>
      <p:sp>
        <p:nvSpPr>
          <p:cNvPr id="9" name="TextBox 8">
            <a:extLst>
              <a:ext uri="{FF2B5EF4-FFF2-40B4-BE49-F238E27FC236}">
                <a16:creationId xmlns:a16="http://schemas.microsoft.com/office/drawing/2014/main" id="{9831742B-0842-4745-8DB6-AE6780A50C86}"/>
              </a:ext>
            </a:extLst>
          </p:cNvPr>
          <p:cNvSpPr txBox="1"/>
          <p:nvPr/>
        </p:nvSpPr>
        <p:spPr>
          <a:xfrm>
            <a:off x="4285880" y="4706929"/>
            <a:ext cx="3737499" cy="646331"/>
          </a:xfrm>
          <a:prstGeom prst="rect">
            <a:avLst/>
          </a:prstGeom>
          <a:noFill/>
        </p:spPr>
        <p:txBody>
          <a:bodyPr wrap="square" rtlCol="0">
            <a:spAutoFit/>
          </a:bodyPr>
          <a:lstStyle/>
          <a:p>
            <a:r>
              <a:rPr lang="en-IN" dirty="0"/>
              <a:t>Cluster with make, Model and order type after PCA</a:t>
            </a:r>
          </a:p>
        </p:txBody>
      </p:sp>
      <p:pic>
        <p:nvPicPr>
          <p:cNvPr id="10" name="Picture 9">
            <a:extLst>
              <a:ext uri="{FF2B5EF4-FFF2-40B4-BE49-F238E27FC236}">
                <a16:creationId xmlns:a16="http://schemas.microsoft.com/office/drawing/2014/main" id="{DAA57244-E9C1-4531-A59E-7C09A0177D5D}"/>
              </a:ext>
            </a:extLst>
          </p:cNvPr>
          <p:cNvPicPr>
            <a:picLocks noChangeAspect="1"/>
          </p:cNvPicPr>
          <p:nvPr/>
        </p:nvPicPr>
        <p:blipFill>
          <a:blip r:embed="rId4"/>
          <a:stretch>
            <a:fillRect/>
          </a:stretch>
        </p:blipFill>
        <p:spPr>
          <a:xfrm>
            <a:off x="8022408" y="1217813"/>
            <a:ext cx="3914775" cy="3359040"/>
          </a:xfrm>
          <a:prstGeom prst="rect">
            <a:avLst/>
          </a:prstGeom>
        </p:spPr>
      </p:pic>
    </p:spTree>
    <p:extLst>
      <p:ext uri="{BB962C8B-B14F-4D97-AF65-F5344CB8AC3E}">
        <p14:creationId xmlns:p14="http://schemas.microsoft.com/office/powerpoint/2010/main" val="2915869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9F3-46C0-4843-A539-5BBDBA429ECD}"/>
              </a:ext>
            </a:extLst>
          </p:cNvPr>
          <p:cNvSpPr>
            <a:spLocks noGrp="1"/>
          </p:cNvSpPr>
          <p:nvPr>
            <p:ph type="title"/>
          </p:nvPr>
        </p:nvSpPr>
        <p:spPr>
          <a:xfrm>
            <a:off x="0" y="0"/>
            <a:ext cx="12192000" cy="621437"/>
          </a:xfrm>
        </p:spPr>
        <p:txBody>
          <a:bodyPr>
            <a:normAutofit fontScale="90000"/>
          </a:bodyPr>
          <a:lstStyle/>
          <a:p>
            <a:pPr algn="ctr"/>
            <a:r>
              <a:rPr lang="en-IN" sz="3600" b="1" dirty="0"/>
              <a:t>Clustering with Make</a:t>
            </a:r>
          </a:p>
        </p:txBody>
      </p:sp>
      <p:pic>
        <p:nvPicPr>
          <p:cNvPr id="4" name="Content Placeholder 3">
            <a:extLst>
              <a:ext uri="{FF2B5EF4-FFF2-40B4-BE49-F238E27FC236}">
                <a16:creationId xmlns:a16="http://schemas.microsoft.com/office/drawing/2014/main" id="{8A082934-9CFC-4F05-991C-094D4E6D0918}"/>
              </a:ext>
            </a:extLst>
          </p:cNvPr>
          <p:cNvPicPr>
            <a:picLocks noGrp="1" noChangeAspect="1"/>
          </p:cNvPicPr>
          <p:nvPr>
            <p:ph idx="1"/>
          </p:nvPr>
        </p:nvPicPr>
        <p:blipFill>
          <a:blip r:embed="rId2"/>
          <a:stretch>
            <a:fillRect/>
          </a:stretch>
        </p:blipFill>
        <p:spPr>
          <a:xfrm>
            <a:off x="440734" y="794042"/>
            <a:ext cx="11268913" cy="5198385"/>
          </a:xfrm>
          <a:prstGeom prst="rect">
            <a:avLst/>
          </a:prstGeom>
        </p:spPr>
      </p:pic>
    </p:spTree>
    <p:extLst>
      <p:ext uri="{BB962C8B-B14F-4D97-AF65-F5344CB8AC3E}">
        <p14:creationId xmlns:p14="http://schemas.microsoft.com/office/powerpoint/2010/main" val="232798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03C2-2362-4A96-9CD7-11168E602759}"/>
              </a:ext>
            </a:extLst>
          </p:cNvPr>
          <p:cNvSpPr>
            <a:spLocks noGrp="1"/>
          </p:cNvSpPr>
          <p:nvPr>
            <p:ph type="title"/>
          </p:nvPr>
        </p:nvSpPr>
        <p:spPr>
          <a:xfrm>
            <a:off x="0" y="1"/>
            <a:ext cx="12192000" cy="568170"/>
          </a:xfrm>
        </p:spPr>
        <p:txBody>
          <a:bodyPr>
            <a:normAutofit fontScale="90000"/>
          </a:bodyPr>
          <a:lstStyle/>
          <a:p>
            <a:pPr algn="ctr"/>
            <a:r>
              <a:rPr lang="en-IN" sz="3600" b="1" dirty="0"/>
              <a:t>Clustering with order type</a:t>
            </a:r>
          </a:p>
        </p:txBody>
      </p:sp>
      <p:pic>
        <p:nvPicPr>
          <p:cNvPr id="4" name="Content Placeholder 3">
            <a:extLst>
              <a:ext uri="{FF2B5EF4-FFF2-40B4-BE49-F238E27FC236}">
                <a16:creationId xmlns:a16="http://schemas.microsoft.com/office/drawing/2014/main" id="{FC2D0EA8-B8BC-4F72-B42F-A6E8AB87784B}"/>
              </a:ext>
            </a:extLst>
          </p:cNvPr>
          <p:cNvPicPr>
            <a:picLocks noGrp="1" noChangeAspect="1"/>
          </p:cNvPicPr>
          <p:nvPr>
            <p:ph idx="1"/>
          </p:nvPr>
        </p:nvPicPr>
        <p:blipFill>
          <a:blip r:embed="rId2"/>
          <a:stretch>
            <a:fillRect/>
          </a:stretch>
        </p:blipFill>
        <p:spPr>
          <a:xfrm>
            <a:off x="1118586" y="941033"/>
            <a:ext cx="10076156" cy="4850167"/>
          </a:xfrm>
          <a:prstGeom prst="rect">
            <a:avLst/>
          </a:prstGeom>
        </p:spPr>
      </p:pic>
    </p:spTree>
    <p:extLst>
      <p:ext uri="{BB962C8B-B14F-4D97-AF65-F5344CB8AC3E}">
        <p14:creationId xmlns:p14="http://schemas.microsoft.com/office/powerpoint/2010/main" val="1755109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7CEF83-F7A1-470B-AD3F-CEB3CF8B180F}"/>
              </a:ext>
            </a:extLst>
          </p:cNvPr>
          <p:cNvSpPr>
            <a:spLocks noGrp="1"/>
          </p:cNvSpPr>
          <p:nvPr>
            <p:ph type="title"/>
          </p:nvPr>
        </p:nvSpPr>
        <p:spPr>
          <a:xfrm>
            <a:off x="0" y="1"/>
            <a:ext cx="12192000" cy="568170"/>
          </a:xfrm>
        </p:spPr>
        <p:txBody>
          <a:bodyPr>
            <a:normAutofit fontScale="90000"/>
          </a:bodyPr>
          <a:lstStyle/>
          <a:p>
            <a:pPr algn="ctr"/>
            <a:r>
              <a:rPr lang="en-IN" sz="3600" b="1" dirty="0"/>
              <a:t>CLV prediction with make model( Classification &amp; Regression )</a:t>
            </a:r>
          </a:p>
        </p:txBody>
      </p:sp>
      <p:pic>
        <p:nvPicPr>
          <p:cNvPr id="2" name="Picture 1">
            <a:extLst>
              <a:ext uri="{FF2B5EF4-FFF2-40B4-BE49-F238E27FC236}">
                <a16:creationId xmlns:a16="http://schemas.microsoft.com/office/drawing/2014/main" id="{E19EBC40-356C-492E-961A-AA061811FB4B}"/>
              </a:ext>
            </a:extLst>
          </p:cNvPr>
          <p:cNvPicPr>
            <a:picLocks noChangeAspect="1"/>
          </p:cNvPicPr>
          <p:nvPr/>
        </p:nvPicPr>
        <p:blipFill>
          <a:blip r:embed="rId2"/>
          <a:stretch>
            <a:fillRect/>
          </a:stretch>
        </p:blipFill>
        <p:spPr>
          <a:xfrm>
            <a:off x="910424" y="753907"/>
            <a:ext cx="9696450" cy="2828925"/>
          </a:xfrm>
          <a:prstGeom prst="rect">
            <a:avLst/>
          </a:prstGeom>
        </p:spPr>
      </p:pic>
      <p:pic>
        <p:nvPicPr>
          <p:cNvPr id="3" name="Picture 2">
            <a:extLst>
              <a:ext uri="{FF2B5EF4-FFF2-40B4-BE49-F238E27FC236}">
                <a16:creationId xmlns:a16="http://schemas.microsoft.com/office/drawing/2014/main" id="{CC5522E5-2D97-4750-9F21-F784BB4A7767}"/>
              </a:ext>
            </a:extLst>
          </p:cNvPr>
          <p:cNvPicPr>
            <a:picLocks noChangeAspect="1"/>
          </p:cNvPicPr>
          <p:nvPr/>
        </p:nvPicPr>
        <p:blipFill>
          <a:blip r:embed="rId3"/>
          <a:stretch>
            <a:fillRect/>
          </a:stretch>
        </p:blipFill>
        <p:spPr>
          <a:xfrm>
            <a:off x="925221" y="3932393"/>
            <a:ext cx="9681653" cy="2171700"/>
          </a:xfrm>
          <a:prstGeom prst="rect">
            <a:avLst/>
          </a:prstGeom>
        </p:spPr>
      </p:pic>
    </p:spTree>
    <p:extLst>
      <p:ext uri="{BB962C8B-B14F-4D97-AF65-F5344CB8AC3E}">
        <p14:creationId xmlns:p14="http://schemas.microsoft.com/office/powerpoint/2010/main" val="23306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F0493-5C3C-42F1-AFDF-54AE463E48B8}"/>
              </a:ext>
            </a:extLst>
          </p:cNvPr>
          <p:cNvPicPr>
            <a:picLocks noChangeAspect="1"/>
          </p:cNvPicPr>
          <p:nvPr/>
        </p:nvPicPr>
        <p:blipFill>
          <a:blip r:embed="rId2"/>
          <a:stretch>
            <a:fillRect/>
          </a:stretch>
        </p:blipFill>
        <p:spPr>
          <a:xfrm>
            <a:off x="6096001" y="1120643"/>
            <a:ext cx="5138056" cy="1929736"/>
          </a:xfrm>
          <a:prstGeom prst="rect">
            <a:avLst/>
          </a:prstGeom>
        </p:spPr>
      </p:pic>
      <p:pic>
        <p:nvPicPr>
          <p:cNvPr id="5" name="Picture 4">
            <a:extLst>
              <a:ext uri="{FF2B5EF4-FFF2-40B4-BE49-F238E27FC236}">
                <a16:creationId xmlns:a16="http://schemas.microsoft.com/office/drawing/2014/main" id="{80850853-6D8C-4C1A-9D0C-670CD79EB292}"/>
              </a:ext>
            </a:extLst>
          </p:cNvPr>
          <p:cNvPicPr>
            <a:picLocks noChangeAspect="1"/>
          </p:cNvPicPr>
          <p:nvPr/>
        </p:nvPicPr>
        <p:blipFill>
          <a:blip r:embed="rId3"/>
          <a:stretch>
            <a:fillRect/>
          </a:stretch>
        </p:blipFill>
        <p:spPr>
          <a:xfrm>
            <a:off x="6096000" y="3429000"/>
            <a:ext cx="5138056" cy="1116874"/>
          </a:xfrm>
          <a:prstGeom prst="rect">
            <a:avLst/>
          </a:prstGeom>
        </p:spPr>
      </p:pic>
      <p:pic>
        <p:nvPicPr>
          <p:cNvPr id="6" name="Picture 5">
            <a:extLst>
              <a:ext uri="{FF2B5EF4-FFF2-40B4-BE49-F238E27FC236}">
                <a16:creationId xmlns:a16="http://schemas.microsoft.com/office/drawing/2014/main" id="{74795F52-343C-4B8A-8BCB-6653310B024A}"/>
              </a:ext>
            </a:extLst>
          </p:cNvPr>
          <p:cNvPicPr>
            <a:picLocks noChangeAspect="1"/>
          </p:cNvPicPr>
          <p:nvPr/>
        </p:nvPicPr>
        <p:blipFill>
          <a:blip r:embed="rId4"/>
          <a:stretch>
            <a:fillRect/>
          </a:stretch>
        </p:blipFill>
        <p:spPr>
          <a:xfrm>
            <a:off x="413794" y="1091699"/>
            <a:ext cx="4295775" cy="2069511"/>
          </a:xfrm>
          <a:prstGeom prst="rect">
            <a:avLst/>
          </a:prstGeom>
        </p:spPr>
      </p:pic>
      <p:pic>
        <p:nvPicPr>
          <p:cNvPr id="7" name="Picture 6">
            <a:extLst>
              <a:ext uri="{FF2B5EF4-FFF2-40B4-BE49-F238E27FC236}">
                <a16:creationId xmlns:a16="http://schemas.microsoft.com/office/drawing/2014/main" id="{FD8087F8-1A68-4D90-9FD4-427C735E9E02}"/>
              </a:ext>
            </a:extLst>
          </p:cNvPr>
          <p:cNvPicPr>
            <a:picLocks noChangeAspect="1"/>
          </p:cNvPicPr>
          <p:nvPr/>
        </p:nvPicPr>
        <p:blipFill>
          <a:blip r:embed="rId5"/>
          <a:stretch>
            <a:fillRect/>
          </a:stretch>
        </p:blipFill>
        <p:spPr>
          <a:xfrm>
            <a:off x="413794" y="3429000"/>
            <a:ext cx="4295776" cy="1025434"/>
          </a:xfrm>
          <a:prstGeom prst="rect">
            <a:avLst/>
          </a:prstGeom>
        </p:spPr>
      </p:pic>
      <p:pic>
        <p:nvPicPr>
          <p:cNvPr id="8" name="Picture 7">
            <a:extLst>
              <a:ext uri="{FF2B5EF4-FFF2-40B4-BE49-F238E27FC236}">
                <a16:creationId xmlns:a16="http://schemas.microsoft.com/office/drawing/2014/main" id="{11B034C3-8506-437C-BF49-4830FA34553E}"/>
              </a:ext>
            </a:extLst>
          </p:cNvPr>
          <p:cNvPicPr>
            <a:picLocks noChangeAspect="1"/>
          </p:cNvPicPr>
          <p:nvPr/>
        </p:nvPicPr>
        <p:blipFill>
          <a:blip r:embed="rId6"/>
          <a:stretch>
            <a:fillRect/>
          </a:stretch>
        </p:blipFill>
        <p:spPr>
          <a:xfrm>
            <a:off x="413794" y="4725897"/>
            <a:ext cx="4295775" cy="1914525"/>
          </a:xfrm>
          <a:prstGeom prst="rect">
            <a:avLst/>
          </a:prstGeom>
        </p:spPr>
      </p:pic>
      <p:sp>
        <p:nvSpPr>
          <p:cNvPr id="9" name="Title 1">
            <a:extLst>
              <a:ext uri="{FF2B5EF4-FFF2-40B4-BE49-F238E27FC236}">
                <a16:creationId xmlns:a16="http://schemas.microsoft.com/office/drawing/2014/main" id="{31FF74F6-5E4C-49BA-8186-0A15084E4DC9}"/>
              </a:ext>
            </a:extLst>
          </p:cNvPr>
          <p:cNvSpPr>
            <a:spLocks noGrp="1"/>
          </p:cNvSpPr>
          <p:nvPr>
            <p:ph type="title"/>
          </p:nvPr>
        </p:nvSpPr>
        <p:spPr>
          <a:xfrm>
            <a:off x="0" y="363163"/>
            <a:ext cx="5512526" cy="568170"/>
          </a:xfrm>
        </p:spPr>
        <p:txBody>
          <a:bodyPr>
            <a:normAutofit fontScale="90000"/>
          </a:bodyPr>
          <a:lstStyle/>
          <a:p>
            <a:pPr algn="ctr"/>
            <a:r>
              <a:rPr lang="en-IN" sz="3600" b="1" dirty="0" err="1"/>
              <a:t>DecisionTreeRegressor</a:t>
            </a:r>
            <a:endParaRPr lang="en-IN" sz="3600" b="1" dirty="0"/>
          </a:p>
        </p:txBody>
      </p:sp>
      <p:sp>
        <p:nvSpPr>
          <p:cNvPr id="10" name="Title 1">
            <a:extLst>
              <a:ext uri="{FF2B5EF4-FFF2-40B4-BE49-F238E27FC236}">
                <a16:creationId xmlns:a16="http://schemas.microsoft.com/office/drawing/2014/main" id="{C23C52D1-0A20-41BC-8D3A-C12B5E929035}"/>
              </a:ext>
            </a:extLst>
          </p:cNvPr>
          <p:cNvSpPr txBox="1">
            <a:spLocks/>
          </p:cNvSpPr>
          <p:nvPr/>
        </p:nvSpPr>
        <p:spPr>
          <a:xfrm>
            <a:off x="5566953" y="363163"/>
            <a:ext cx="6196149" cy="568170"/>
          </a:xfrm>
          <a:prstGeom prst="rect">
            <a:avLst/>
          </a:prstGeom>
          <a:effectLst>
            <a:outerShdw blurRad="25400" dir="17880000">
              <a:srgbClr val="000000">
                <a:alpha val="46000"/>
              </a:srgbClr>
            </a:outerShdw>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600" b="1" dirty="0" err="1"/>
              <a:t>DecisionTreeClassifier</a:t>
            </a:r>
            <a:endParaRPr lang="en-IN" sz="3600" b="1" dirty="0"/>
          </a:p>
        </p:txBody>
      </p:sp>
      <p:sp>
        <p:nvSpPr>
          <p:cNvPr id="11" name="TextBox 10">
            <a:extLst>
              <a:ext uri="{FF2B5EF4-FFF2-40B4-BE49-F238E27FC236}">
                <a16:creationId xmlns:a16="http://schemas.microsoft.com/office/drawing/2014/main" id="{94736D91-74AE-4209-8A25-91DA5542716C}"/>
              </a:ext>
            </a:extLst>
          </p:cNvPr>
          <p:cNvSpPr txBox="1"/>
          <p:nvPr/>
        </p:nvSpPr>
        <p:spPr>
          <a:xfrm>
            <a:off x="6096000" y="4900474"/>
            <a:ext cx="5036598" cy="369332"/>
          </a:xfrm>
          <a:prstGeom prst="rect">
            <a:avLst/>
          </a:prstGeom>
          <a:noFill/>
        </p:spPr>
        <p:txBody>
          <a:bodyPr wrap="square" rtlCol="0">
            <a:spAutoFit/>
          </a:bodyPr>
          <a:lstStyle/>
          <a:p>
            <a:r>
              <a:rPr lang="en-IN" dirty="0"/>
              <a:t>Model is overfitted</a:t>
            </a:r>
          </a:p>
        </p:txBody>
      </p:sp>
    </p:spTree>
    <p:extLst>
      <p:ext uri="{BB962C8B-B14F-4D97-AF65-F5344CB8AC3E}">
        <p14:creationId xmlns:p14="http://schemas.microsoft.com/office/powerpoint/2010/main" val="2079707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D179E4-24BA-4886-B9EF-8F6B717964DA}"/>
              </a:ext>
            </a:extLst>
          </p:cNvPr>
          <p:cNvSpPr>
            <a:spLocks noGrp="1"/>
          </p:cNvSpPr>
          <p:nvPr>
            <p:ph type="title"/>
          </p:nvPr>
        </p:nvSpPr>
        <p:spPr>
          <a:xfrm>
            <a:off x="0" y="1"/>
            <a:ext cx="12192000" cy="568170"/>
          </a:xfrm>
        </p:spPr>
        <p:txBody>
          <a:bodyPr>
            <a:normAutofit fontScale="90000"/>
          </a:bodyPr>
          <a:lstStyle/>
          <a:p>
            <a:pPr algn="ctr"/>
            <a:r>
              <a:rPr lang="en-IN" sz="3600" b="1" dirty="0"/>
              <a:t>CLV prediction with cohort analysis and Linear Regression </a:t>
            </a:r>
          </a:p>
        </p:txBody>
      </p:sp>
      <p:pic>
        <p:nvPicPr>
          <p:cNvPr id="5" name="Picture 4">
            <a:extLst>
              <a:ext uri="{FF2B5EF4-FFF2-40B4-BE49-F238E27FC236}">
                <a16:creationId xmlns:a16="http://schemas.microsoft.com/office/drawing/2014/main" id="{F11F4AD0-2EF2-4FD3-9CA9-DE365DB3D8C9}"/>
              </a:ext>
            </a:extLst>
          </p:cNvPr>
          <p:cNvPicPr>
            <a:picLocks noChangeAspect="1"/>
          </p:cNvPicPr>
          <p:nvPr/>
        </p:nvPicPr>
        <p:blipFill>
          <a:blip r:embed="rId2"/>
          <a:stretch>
            <a:fillRect/>
          </a:stretch>
        </p:blipFill>
        <p:spPr>
          <a:xfrm>
            <a:off x="0" y="944362"/>
            <a:ext cx="12192000" cy="3886200"/>
          </a:xfrm>
          <a:prstGeom prst="rect">
            <a:avLst/>
          </a:prstGeom>
        </p:spPr>
      </p:pic>
      <p:pic>
        <p:nvPicPr>
          <p:cNvPr id="7" name="Picture 6">
            <a:extLst>
              <a:ext uri="{FF2B5EF4-FFF2-40B4-BE49-F238E27FC236}">
                <a16:creationId xmlns:a16="http://schemas.microsoft.com/office/drawing/2014/main" id="{357D3CB4-93F3-4CED-9C2B-6A4B4FE3CB88}"/>
              </a:ext>
            </a:extLst>
          </p:cNvPr>
          <p:cNvPicPr>
            <a:picLocks noChangeAspect="1"/>
          </p:cNvPicPr>
          <p:nvPr/>
        </p:nvPicPr>
        <p:blipFill>
          <a:blip r:embed="rId3"/>
          <a:stretch>
            <a:fillRect/>
          </a:stretch>
        </p:blipFill>
        <p:spPr>
          <a:xfrm>
            <a:off x="2563842" y="5076825"/>
            <a:ext cx="2714625" cy="621058"/>
          </a:xfrm>
          <a:prstGeom prst="rect">
            <a:avLst/>
          </a:prstGeom>
        </p:spPr>
      </p:pic>
      <p:pic>
        <p:nvPicPr>
          <p:cNvPr id="8" name="Picture 7">
            <a:extLst>
              <a:ext uri="{FF2B5EF4-FFF2-40B4-BE49-F238E27FC236}">
                <a16:creationId xmlns:a16="http://schemas.microsoft.com/office/drawing/2014/main" id="{240C773A-318D-47AB-8D4D-082530A13C75}"/>
              </a:ext>
            </a:extLst>
          </p:cNvPr>
          <p:cNvPicPr>
            <a:picLocks noChangeAspect="1"/>
          </p:cNvPicPr>
          <p:nvPr/>
        </p:nvPicPr>
        <p:blipFill>
          <a:blip r:embed="rId4"/>
          <a:stretch>
            <a:fillRect/>
          </a:stretch>
        </p:blipFill>
        <p:spPr>
          <a:xfrm>
            <a:off x="7291111" y="5076825"/>
            <a:ext cx="2714625" cy="619125"/>
          </a:xfrm>
          <a:prstGeom prst="rect">
            <a:avLst/>
          </a:prstGeom>
        </p:spPr>
      </p:pic>
    </p:spTree>
    <p:extLst>
      <p:ext uri="{BB962C8B-B14F-4D97-AF65-F5344CB8AC3E}">
        <p14:creationId xmlns:p14="http://schemas.microsoft.com/office/powerpoint/2010/main" val="3317353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B412E-78AE-4C7C-9E53-C89AC007E40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2788314-FC92-43D5-9EFB-BAF86848FB4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A15935DC-5382-43A7-BC84-9823325B2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01305"/>
          </a:xfrm>
          <a:prstGeom prst="rect">
            <a:avLst/>
          </a:prstGeom>
        </p:spPr>
      </p:pic>
    </p:spTree>
    <p:extLst>
      <p:ext uri="{BB962C8B-B14F-4D97-AF65-F5344CB8AC3E}">
        <p14:creationId xmlns:p14="http://schemas.microsoft.com/office/powerpoint/2010/main" val="3886993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520001-EF74-435C-A6F3-D6AE9E8F59BB}"/>
              </a:ext>
            </a:extLst>
          </p:cNvPr>
          <p:cNvPicPr>
            <a:picLocks noChangeAspect="1"/>
          </p:cNvPicPr>
          <p:nvPr/>
        </p:nvPicPr>
        <p:blipFill>
          <a:blip r:embed="rId2"/>
          <a:stretch>
            <a:fillRect/>
          </a:stretch>
        </p:blipFill>
        <p:spPr>
          <a:xfrm>
            <a:off x="3293615" y="0"/>
            <a:ext cx="4139461" cy="6858000"/>
          </a:xfrm>
          <a:prstGeom prst="rect">
            <a:avLst/>
          </a:prstGeom>
        </p:spPr>
      </p:pic>
      <p:sp>
        <p:nvSpPr>
          <p:cNvPr id="6" name="TextBox 5">
            <a:extLst>
              <a:ext uri="{FF2B5EF4-FFF2-40B4-BE49-F238E27FC236}">
                <a16:creationId xmlns:a16="http://schemas.microsoft.com/office/drawing/2014/main" id="{B8597516-EC38-4093-83D5-0B13DA23199F}"/>
              </a:ext>
            </a:extLst>
          </p:cNvPr>
          <p:cNvSpPr txBox="1"/>
          <p:nvPr/>
        </p:nvSpPr>
        <p:spPr>
          <a:xfrm>
            <a:off x="7770427" y="2800425"/>
            <a:ext cx="3968319" cy="369332"/>
          </a:xfrm>
          <a:prstGeom prst="rect">
            <a:avLst/>
          </a:prstGeom>
          <a:noFill/>
        </p:spPr>
        <p:txBody>
          <a:bodyPr wrap="square" rtlCol="0">
            <a:spAutoFit/>
          </a:bodyPr>
          <a:lstStyle/>
          <a:p>
            <a:r>
              <a:rPr lang="en-IN" dirty="0"/>
              <a:t>The Model Tracks only 37% variances.</a:t>
            </a:r>
          </a:p>
        </p:txBody>
      </p:sp>
    </p:spTree>
    <p:extLst>
      <p:ext uri="{BB962C8B-B14F-4D97-AF65-F5344CB8AC3E}">
        <p14:creationId xmlns:p14="http://schemas.microsoft.com/office/powerpoint/2010/main" val="1001392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082409-75EE-41EE-8757-1D95BFECC13F}"/>
              </a:ext>
            </a:extLst>
          </p:cNvPr>
          <p:cNvSpPr>
            <a:spLocks noGrp="1"/>
          </p:cNvSpPr>
          <p:nvPr>
            <p:ph type="title"/>
          </p:nvPr>
        </p:nvSpPr>
        <p:spPr>
          <a:xfrm>
            <a:off x="0" y="1"/>
            <a:ext cx="12192000" cy="568170"/>
          </a:xfrm>
        </p:spPr>
        <p:txBody>
          <a:bodyPr>
            <a:normAutofit fontScale="90000"/>
          </a:bodyPr>
          <a:lstStyle/>
          <a:p>
            <a:pPr algn="ctr"/>
            <a:r>
              <a:rPr lang="en-IN" sz="3600" b="1" dirty="0"/>
              <a:t>CLV prediction with BG-NBD model </a:t>
            </a:r>
          </a:p>
        </p:txBody>
      </p:sp>
      <p:pic>
        <p:nvPicPr>
          <p:cNvPr id="5" name="Picture 4">
            <a:extLst>
              <a:ext uri="{FF2B5EF4-FFF2-40B4-BE49-F238E27FC236}">
                <a16:creationId xmlns:a16="http://schemas.microsoft.com/office/drawing/2014/main" id="{910C8EEB-831E-46E8-9F76-339F6C39B413}"/>
              </a:ext>
            </a:extLst>
          </p:cNvPr>
          <p:cNvPicPr>
            <a:picLocks noChangeAspect="1"/>
          </p:cNvPicPr>
          <p:nvPr/>
        </p:nvPicPr>
        <p:blipFill>
          <a:blip r:embed="rId2"/>
          <a:stretch>
            <a:fillRect/>
          </a:stretch>
        </p:blipFill>
        <p:spPr>
          <a:xfrm>
            <a:off x="1386396" y="676875"/>
            <a:ext cx="9419207" cy="4623093"/>
          </a:xfrm>
          <a:prstGeom prst="rect">
            <a:avLst/>
          </a:prstGeom>
        </p:spPr>
      </p:pic>
    </p:spTree>
    <p:extLst>
      <p:ext uri="{BB962C8B-B14F-4D97-AF65-F5344CB8AC3E}">
        <p14:creationId xmlns:p14="http://schemas.microsoft.com/office/powerpoint/2010/main" val="4028257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B7DDF-5061-4707-9A98-797FC318E556}"/>
              </a:ext>
            </a:extLst>
          </p:cNvPr>
          <p:cNvPicPr>
            <a:picLocks noChangeAspect="1"/>
          </p:cNvPicPr>
          <p:nvPr/>
        </p:nvPicPr>
        <p:blipFill>
          <a:blip r:embed="rId2"/>
          <a:stretch>
            <a:fillRect/>
          </a:stretch>
        </p:blipFill>
        <p:spPr>
          <a:xfrm>
            <a:off x="93446" y="85725"/>
            <a:ext cx="5915025" cy="6686550"/>
          </a:xfrm>
          <a:prstGeom prst="rect">
            <a:avLst/>
          </a:prstGeom>
        </p:spPr>
      </p:pic>
      <p:pic>
        <p:nvPicPr>
          <p:cNvPr id="5" name="Picture 4">
            <a:extLst>
              <a:ext uri="{FF2B5EF4-FFF2-40B4-BE49-F238E27FC236}">
                <a16:creationId xmlns:a16="http://schemas.microsoft.com/office/drawing/2014/main" id="{27AB2635-5B8D-4F3F-A287-3B001CF88F3D}"/>
              </a:ext>
            </a:extLst>
          </p:cNvPr>
          <p:cNvPicPr>
            <a:picLocks noChangeAspect="1"/>
          </p:cNvPicPr>
          <p:nvPr/>
        </p:nvPicPr>
        <p:blipFill>
          <a:blip r:embed="rId3"/>
          <a:stretch>
            <a:fillRect/>
          </a:stretch>
        </p:blipFill>
        <p:spPr>
          <a:xfrm>
            <a:off x="6008471" y="85725"/>
            <a:ext cx="5798830" cy="6686550"/>
          </a:xfrm>
          <a:prstGeom prst="rect">
            <a:avLst/>
          </a:prstGeom>
        </p:spPr>
      </p:pic>
    </p:spTree>
    <p:extLst>
      <p:ext uri="{BB962C8B-B14F-4D97-AF65-F5344CB8AC3E}">
        <p14:creationId xmlns:p14="http://schemas.microsoft.com/office/powerpoint/2010/main" val="2725886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A1958E-B396-45F8-936D-BF591493A721}"/>
              </a:ext>
            </a:extLst>
          </p:cNvPr>
          <p:cNvPicPr>
            <a:picLocks noChangeAspect="1"/>
          </p:cNvPicPr>
          <p:nvPr/>
        </p:nvPicPr>
        <p:blipFill>
          <a:blip r:embed="rId2"/>
          <a:stretch>
            <a:fillRect/>
          </a:stretch>
        </p:blipFill>
        <p:spPr>
          <a:xfrm>
            <a:off x="0" y="1104623"/>
            <a:ext cx="7350711" cy="4133850"/>
          </a:xfrm>
          <a:prstGeom prst="rect">
            <a:avLst/>
          </a:prstGeom>
        </p:spPr>
      </p:pic>
      <p:pic>
        <p:nvPicPr>
          <p:cNvPr id="5" name="Picture 4">
            <a:extLst>
              <a:ext uri="{FF2B5EF4-FFF2-40B4-BE49-F238E27FC236}">
                <a16:creationId xmlns:a16="http://schemas.microsoft.com/office/drawing/2014/main" id="{744E5AC2-4EE7-4A83-8FD7-68530A3062A8}"/>
              </a:ext>
            </a:extLst>
          </p:cNvPr>
          <p:cNvPicPr>
            <a:picLocks noChangeAspect="1"/>
          </p:cNvPicPr>
          <p:nvPr/>
        </p:nvPicPr>
        <p:blipFill>
          <a:blip r:embed="rId3"/>
          <a:stretch>
            <a:fillRect/>
          </a:stretch>
        </p:blipFill>
        <p:spPr>
          <a:xfrm>
            <a:off x="7350711" y="1104622"/>
            <a:ext cx="4400550" cy="4133849"/>
          </a:xfrm>
          <a:prstGeom prst="rect">
            <a:avLst/>
          </a:prstGeom>
        </p:spPr>
      </p:pic>
    </p:spTree>
    <p:extLst>
      <p:ext uri="{BB962C8B-B14F-4D97-AF65-F5344CB8AC3E}">
        <p14:creationId xmlns:p14="http://schemas.microsoft.com/office/powerpoint/2010/main" val="11994711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AF319-2226-4F2B-A330-E2AC20AD25FF}"/>
              </a:ext>
            </a:extLst>
          </p:cNvPr>
          <p:cNvPicPr>
            <a:picLocks noChangeAspect="1"/>
          </p:cNvPicPr>
          <p:nvPr/>
        </p:nvPicPr>
        <p:blipFill>
          <a:blip r:embed="rId2"/>
          <a:stretch>
            <a:fillRect/>
          </a:stretch>
        </p:blipFill>
        <p:spPr>
          <a:xfrm>
            <a:off x="67091" y="1697806"/>
            <a:ext cx="7781925" cy="2505075"/>
          </a:xfrm>
          <a:prstGeom prst="rect">
            <a:avLst/>
          </a:prstGeom>
        </p:spPr>
      </p:pic>
      <p:pic>
        <p:nvPicPr>
          <p:cNvPr id="5" name="Picture 4">
            <a:extLst>
              <a:ext uri="{FF2B5EF4-FFF2-40B4-BE49-F238E27FC236}">
                <a16:creationId xmlns:a16="http://schemas.microsoft.com/office/drawing/2014/main" id="{B10866DF-08F7-4E1C-8E77-0AF09B98356F}"/>
              </a:ext>
            </a:extLst>
          </p:cNvPr>
          <p:cNvPicPr>
            <a:picLocks noChangeAspect="1"/>
          </p:cNvPicPr>
          <p:nvPr/>
        </p:nvPicPr>
        <p:blipFill>
          <a:blip r:embed="rId3"/>
          <a:stretch>
            <a:fillRect/>
          </a:stretch>
        </p:blipFill>
        <p:spPr>
          <a:xfrm>
            <a:off x="7964425" y="1697805"/>
            <a:ext cx="3667125" cy="2505075"/>
          </a:xfrm>
          <a:prstGeom prst="rect">
            <a:avLst/>
          </a:prstGeom>
        </p:spPr>
      </p:pic>
    </p:spTree>
    <p:extLst>
      <p:ext uri="{BB962C8B-B14F-4D97-AF65-F5344CB8AC3E}">
        <p14:creationId xmlns:p14="http://schemas.microsoft.com/office/powerpoint/2010/main" val="1325843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B7D6FE-0CD7-4C91-846B-C628F7C66885}"/>
              </a:ext>
            </a:extLst>
          </p:cNvPr>
          <p:cNvPicPr>
            <a:picLocks noChangeAspect="1"/>
          </p:cNvPicPr>
          <p:nvPr/>
        </p:nvPicPr>
        <p:blipFill>
          <a:blip r:embed="rId2"/>
          <a:stretch>
            <a:fillRect/>
          </a:stretch>
        </p:blipFill>
        <p:spPr>
          <a:xfrm>
            <a:off x="1" y="290512"/>
            <a:ext cx="5933244" cy="6276975"/>
          </a:xfrm>
          <a:prstGeom prst="rect">
            <a:avLst/>
          </a:prstGeom>
        </p:spPr>
      </p:pic>
      <p:pic>
        <p:nvPicPr>
          <p:cNvPr id="5" name="Picture 4">
            <a:extLst>
              <a:ext uri="{FF2B5EF4-FFF2-40B4-BE49-F238E27FC236}">
                <a16:creationId xmlns:a16="http://schemas.microsoft.com/office/drawing/2014/main" id="{5CE13227-8120-469C-85C7-4B6D23515C52}"/>
              </a:ext>
            </a:extLst>
          </p:cNvPr>
          <p:cNvPicPr>
            <a:picLocks noChangeAspect="1"/>
          </p:cNvPicPr>
          <p:nvPr/>
        </p:nvPicPr>
        <p:blipFill>
          <a:blip r:embed="rId3"/>
          <a:stretch>
            <a:fillRect/>
          </a:stretch>
        </p:blipFill>
        <p:spPr>
          <a:xfrm>
            <a:off x="5933246" y="290511"/>
            <a:ext cx="6258754" cy="6276975"/>
          </a:xfrm>
          <a:prstGeom prst="rect">
            <a:avLst/>
          </a:prstGeom>
        </p:spPr>
      </p:pic>
    </p:spTree>
    <p:extLst>
      <p:ext uri="{BB962C8B-B14F-4D97-AF65-F5344CB8AC3E}">
        <p14:creationId xmlns:p14="http://schemas.microsoft.com/office/powerpoint/2010/main" val="4016671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11023-D3DE-4600-94C4-3B8CEE25976E}"/>
              </a:ext>
            </a:extLst>
          </p:cNvPr>
          <p:cNvPicPr>
            <a:picLocks noChangeAspect="1"/>
          </p:cNvPicPr>
          <p:nvPr/>
        </p:nvPicPr>
        <p:blipFill>
          <a:blip r:embed="rId2"/>
          <a:stretch>
            <a:fillRect/>
          </a:stretch>
        </p:blipFill>
        <p:spPr>
          <a:xfrm>
            <a:off x="219399" y="869364"/>
            <a:ext cx="5343525" cy="1390650"/>
          </a:xfrm>
          <a:prstGeom prst="rect">
            <a:avLst/>
          </a:prstGeom>
        </p:spPr>
      </p:pic>
      <p:sp>
        <p:nvSpPr>
          <p:cNvPr id="5" name="TextBox 4">
            <a:extLst>
              <a:ext uri="{FF2B5EF4-FFF2-40B4-BE49-F238E27FC236}">
                <a16:creationId xmlns:a16="http://schemas.microsoft.com/office/drawing/2014/main" id="{1F157176-1938-4907-A812-9484DF2BB328}"/>
              </a:ext>
            </a:extLst>
          </p:cNvPr>
          <p:cNvSpPr txBox="1"/>
          <p:nvPr/>
        </p:nvSpPr>
        <p:spPr>
          <a:xfrm>
            <a:off x="5955437" y="891305"/>
            <a:ext cx="5942120" cy="369332"/>
          </a:xfrm>
          <a:prstGeom prst="rect">
            <a:avLst/>
          </a:prstGeom>
          <a:noFill/>
        </p:spPr>
        <p:txBody>
          <a:bodyPr wrap="square" rtlCol="0">
            <a:spAutoFit/>
          </a:bodyPr>
          <a:lstStyle/>
          <a:p>
            <a:r>
              <a:rPr lang="en-IN" dirty="0"/>
              <a:t>Data Frame After applying gamma </a:t>
            </a:r>
            <a:r>
              <a:rPr lang="en-IN" dirty="0" err="1"/>
              <a:t>gamma</a:t>
            </a:r>
            <a:r>
              <a:rPr lang="en-IN" dirty="0"/>
              <a:t> fitter.</a:t>
            </a:r>
          </a:p>
        </p:txBody>
      </p:sp>
      <p:sp>
        <p:nvSpPr>
          <p:cNvPr id="7" name="TextBox 6">
            <a:extLst>
              <a:ext uri="{FF2B5EF4-FFF2-40B4-BE49-F238E27FC236}">
                <a16:creationId xmlns:a16="http://schemas.microsoft.com/office/drawing/2014/main" id="{8B4A7097-B508-4A78-9045-DC4EB3398173}"/>
              </a:ext>
            </a:extLst>
          </p:cNvPr>
          <p:cNvSpPr txBox="1"/>
          <p:nvPr/>
        </p:nvSpPr>
        <p:spPr>
          <a:xfrm>
            <a:off x="5955437" y="3059668"/>
            <a:ext cx="5942120" cy="369332"/>
          </a:xfrm>
          <a:prstGeom prst="rect">
            <a:avLst/>
          </a:prstGeom>
          <a:noFill/>
        </p:spPr>
        <p:txBody>
          <a:bodyPr wrap="square" rtlCol="0">
            <a:spAutoFit/>
          </a:bodyPr>
          <a:lstStyle/>
          <a:p>
            <a:r>
              <a:rPr lang="en-IN" dirty="0"/>
              <a:t>CLV prediction using Life time package.</a:t>
            </a:r>
          </a:p>
        </p:txBody>
      </p:sp>
      <p:pic>
        <p:nvPicPr>
          <p:cNvPr id="8" name="Picture 7">
            <a:extLst>
              <a:ext uri="{FF2B5EF4-FFF2-40B4-BE49-F238E27FC236}">
                <a16:creationId xmlns:a16="http://schemas.microsoft.com/office/drawing/2014/main" id="{FF528F39-8C73-4CFD-A43E-CB8D142D508E}"/>
              </a:ext>
            </a:extLst>
          </p:cNvPr>
          <p:cNvPicPr>
            <a:picLocks noChangeAspect="1"/>
          </p:cNvPicPr>
          <p:nvPr/>
        </p:nvPicPr>
        <p:blipFill>
          <a:blip r:embed="rId3"/>
          <a:stretch>
            <a:fillRect/>
          </a:stretch>
        </p:blipFill>
        <p:spPr>
          <a:xfrm>
            <a:off x="219398" y="2260014"/>
            <a:ext cx="5343525" cy="4565063"/>
          </a:xfrm>
          <a:prstGeom prst="rect">
            <a:avLst/>
          </a:prstGeom>
        </p:spPr>
      </p:pic>
    </p:spTree>
    <p:extLst>
      <p:ext uri="{BB962C8B-B14F-4D97-AF65-F5344CB8AC3E}">
        <p14:creationId xmlns:p14="http://schemas.microsoft.com/office/powerpoint/2010/main" val="2097578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DA2331-0EEC-4071-A490-642BFC4B37CE}"/>
              </a:ext>
            </a:extLst>
          </p:cNvPr>
          <p:cNvSpPr>
            <a:spLocks noGrp="1"/>
          </p:cNvSpPr>
          <p:nvPr>
            <p:ph type="title"/>
          </p:nvPr>
        </p:nvSpPr>
        <p:spPr>
          <a:xfrm>
            <a:off x="0" y="1"/>
            <a:ext cx="12192000" cy="568170"/>
          </a:xfrm>
        </p:spPr>
        <p:txBody>
          <a:bodyPr>
            <a:normAutofit fontScale="90000"/>
          </a:bodyPr>
          <a:lstStyle/>
          <a:p>
            <a:pPr algn="ctr"/>
            <a:r>
              <a:rPr lang="en-IN" sz="3600" b="1" dirty="0"/>
              <a:t>CLV prediction using XGB model </a:t>
            </a:r>
          </a:p>
        </p:txBody>
      </p:sp>
      <p:pic>
        <p:nvPicPr>
          <p:cNvPr id="5" name="Picture 4">
            <a:extLst>
              <a:ext uri="{FF2B5EF4-FFF2-40B4-BE49-F238E27FC236}">
                <a16:creationId xmlns:a16="http://schemas.microsoft.com/office/drawing/2014/main" id="{70EA68B4-264B-409B-AA79-0B16656B7D20}"/>
              </a:ext>
            </a:extLst>
          </p:cNvPr>
          <p:cNvPicPr>
            <a:picLocks noChangeAspect="1"/>
          </p:cNvPicPr>
          <p:nvPr/>
        </p:nvPicPr>
        <p:blipFill>
          <a:blip r:embed="rId2"/>
          <a:stretch>
            <a:fillRect/>
          </a:stretch>
        </p:blipFill>
        <p:spPr>
          <a:xfrm>
            <a:off x="348171" y="981028"/>
            <a:ext cx="4819650" cy="2676525"/>
          </a:xfrm>
          <a:prstGeom prst="rect">
            <a:avLst/>
          </a:prstGeom>
        </p:spPr>
      </p:pic>
      <p:pic>
        <p:nvPicPr>
          <p:cNvPr id="6" name="Picture 5">
            <a:extLst>
              <a:ext uri="{FF2B5EF4-FFF2-40B4-BE49-F238E27FC236}">
                <a16:creationId xmlns:a16="http://schemas.microsoft.com/office/drawing/2014/main" id="{B5BBF643-291F-41E5-A4D4-28EB97DE3F12}"/>
              </a:ext>
            </a:extLst>
          </p:cNvPr>
          <p:cNvPicPr>
            <a:picLocks noChangeAspect="1"/>
          </p:cNvPicPr>
          <p:nvPr/>
        </p:nvPicPr>
        <p:blipFill>
          <a:blip r:embed="rId3"/>
          <a:stretch>
            <a:fillRect/>
          </a:stretch>
        </p:blipFill>
        <p:spPr>
          <a:xfrm>
            <a:off x="5896714" y="981028"/>
            <a:ext cx="5173740" cy="2676525"/>
          </a:xfrm>
          <a:prstGeom prst="rect">
            <a:avLst/>
          </a:prstGeom>
        </p:spPr>
      </p:pic>
      <p:pic>
        <p:nvPicPr>
          <p:cNvPr id="8" name="Picture 7">
            <a:extLst>
              <a:ext uri="{FF2B5EF4-FFF2-40B4-BE49-F238E27FC236}">
                <a16:creationId xmlns:a16="http://schemas.microsoft.com/office/drawing/2014/main" id="{0A97AAFD-F36E-4733-AFE4-DC286842D397}"/>
              </a:ext>
            </a:extLst>
          </p:cNvPr>
          <p:cNvPicPr>
            <a:picLocks noChangeAspect="1"/>
          </p:cNvPicPr>
          <p:nvPr/>
        </p:nvPicPr>
        <p:blipFill>
          <a:blip r:embed="rId4"/>
          <a:stretch>
            <a:fillRect/>
          </a:stretch>
        </p:blipFill>
        <p:spPr>
          <a:xfrm>
            <a:off x="348171" y="4282644"/>
            <a:ext cx="3549656" cy="1434576"/>
          </a:xfrm>
          <a:prstGeom prst="rect">
            <a:avLst/>
          </a:prstGeom>
        </p:spPr>
      </p:pic>
    </p:spTree>
    <p:extLst>
      <p:ext uri="{BB962C8B-B14F-4D97-AF65-F5344CB8AC3E}">
        <p14:creationId xmlns:p14="http://schemas.microsoft.com/office/powerpoint/2010/main" val="2407280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92E461A-A238-4544-B839-45C8A65AA745}"/>
              </a:ext>
            </a:extLst>
          </p:cNvPr>
          <p:cNvSpPr>
            <a:spLocks noGrp="1"/>
          </p:cNvSpPr>
          <p:nvPr>
            <p:ph type="title"/>
          </p:nvPr>
        </p:nvSpPr>
        <p:spPr>
          <a:xfrm>
            <a:off x="0" y="1"/>
            <a:ext cx="12192000" cy="568170"/>
          </a:xfrm>
        </p:spPr>
        <p:txBody>
          <a:bodyPr>
            <a:normAutofit fontScale="90000"/>
          </a:bodyPr>
          <a:lstStyle/>
          <a:p>
            <a:pPr algn="ctr"/>
            <a:r>
              <a:rPr lang="en-IN" sz="3600" b="1" dirty="0"/>
              <a:t>Conclusion</a:t>
            </a:r>
          </a:p>
        </p:txBody>
      </p:sp>
      <p:sp>
        <p:nvSpPr>
          <p:cNvPr id="2" name="TextBox 1">
            <a:extLst>
              <a:ext uri="{FF2B5EF4-FFF2-40B4-BE49-F238E27FC236}">
                <a16:creationId xmlns:a16="http://schemas.microsoft.com/office/drawing/2014/main" id="{84185F30-9A38-4F39-B4E4-0C4041F3C6AC}"/>
              </a:ext>
            </a:extLst>
          </p:cNvPr>
          <p:cNvSpPr txBox="1"/>
          <p:nvPr/>
        </p:nvSpPr>
        <p:spPr>
          <a:xfrm>
            <a:off x="221942" y="483580"/>
            <a:ext cx="11825056" cy="5909310"/>
          </a:xfrm>
          <a:prstGeom prst="rect">
            <a:avLst/>
          </a:prstGeom>
          <a:noFill/>
        </p:spPr>
        <p:txBody>
          <a:bodyPr wrap="square" rtlCol="0">
            <a:spAutoFit/>
          </a:bodyPr>
          <a:lstStyle/>
          <a:p>
            <a:pPr marL="285750" indent="-285750">
              <a:buFont typeface="Arial" panose="020B0604020202020204" pitchFamily="34" charset="0"/>
              <a:buChar char="•"/>
            </a:pPr>
            <a:r>
              <a:rPr lang="en-IN" dirty="0"/>
              <a:t>MFSC runs a common business Example : </a:t>
            </a:r>
          </a:p>
          <a:p>
            <a:endParaRPr lang="en-IN" dirty="0"/>
          </a:p>
          <a:p>
            <a:pPr marL="742950" lvl="1" indent="-285750">
              <a:buFont typeface="Arial" panose="020B0604020202020204" pitchFamily="34" charset="0"/>
              <a:buChar char="•"/>
            </a:pPr>
            <a:r>
              <a:rPr lang="en-IN" dirty="0"/>
              <a:t>Majority customer comes from references</a:t>
            </a:r>
          </a:p>
          <a:p>
            <a:pPr marL="742950" lvl="1" indent="-285750">
              <a:buFont typeface="Arial" panose="020B0604020202020204" pitchFamily="34" charset="0"/>
              <a:buChar char="•"/>
            </a:pPr>
            <a:r>
              <a:rPr lang="en-IN" dirty="0"/>
              <a:t>Majority  cars are Maruti</a:t>
            </a:r>
          </a:p>
          <a:p>
            <a:pPr marL="742950" lvl="1" indent="-285750">
              <a:buFont typeface="Arial" panose="020B0604020202020204" pitchFamily="34" charset="0"/>
              <a:buChar char="•"/>
            </a:pPr>
            <a:r>
              <a:rPr lang="en-IN" dirty="0"/>
              <a:t>Majority services are Running repair </a:t>
            </a:r>
          </a:p>
          <a:p>
            <a:pPr lvl="1"/>
            <a:endParaRPr lang="en-IN" dirty="0"/>
          </a:p>
          <a:p>
            <a:r>
              <a:rPr lang="en-IN" b="1" dirty="0"/>
              <a:t>Solution :</a:t>
            </a:r>
          </a:p>
          <a:p>
            <a:pPr marL="342900" indent="-342900">
              <a:lnSpc>
                <a:spcPct val="150000"/>
              </a:lnSpc>
              <a:buAutoNum type="arabicPeriod"/>
            </a:pPr>
            <a:r>
              <a:rPr lang="en-US" dirty="0"/>
              <a:t>Inventory Management and Recommendation</a:t>
            </a:r>
          </a:p>
          <a:p>
            <a:pPr marL="800100" lvl="1" indent="-342900">
              <a:buFont typeface="Arial" panose="020B0604020202020204" pitchFamily="34" charset="0"/>
              <a:buChar char="•"/>
            </a:pPr>
            <a:r>
              <a:rPr lang="en-IN" dirty="0"/>
              <a:t>Quarterly maintenances plants and inventory should be maintain for frequent services.</a:t>
            </a:r>
          </a:p>
          <a:p>
            <a:pPr marL="800100" lvl="1" indent="-342900">
              <a:buFont typeface="Arial" panose="020B0604020202020204" pitchFamily="34" charset="0"/>
              <a:buChar char="•"/>
            </a:pPr>
            <a:r>
              <a:rPr lang="en-IN" dirty="0"/>
              <a:t>Best Service in case of accident (Car body repair kit should be Stocked i.e. paint ,dumper , headlight ).</a:t>
            </a:r>
          </a:p>
          <a:p>
            <a:pPr marL="800100" lvl="1" indent="-342900">
              <a:buFont typeface="Arial" panose="020B0604020202020204" pitchFamily="34" charset="0"/>
              <a:buChar char="•"/>
            </a:pPr>
            <a:r>
              <a:rPr lang="en-IN" dirty="0"/>
              <a:t>Current generation prefer high end accessories (i.e. reverse camera, sensor, ABS and security and safety acc.)</a:t>
            </a:r>
          </a:p>
          <a:p>
            <a:pPr marL="342900" indent="-342900">
              <a:lnSpc>
                <a:spcPct val="150000"/>
              </a:lnSpc>
              <a:buAutoNum type="arabicPeriod"/>
            </a:pPr>
            <a:r>
              <a:rPr lang="en-IN" dirty="0"/>
              <a:t>Marketing Recommendation</a:t>
            </a:r>
          </a:p>
          <a:p>
            <a:pPr marL="800100" lvl="1" indent="-342900">
              <a:buFont typeface="Arial" panose="020B0604020202020204" pitchFamily="34" charset="0"/>
              <a:buChar char="•"/>
            </a:pPr>
            <a:r>
              <a:rPr lang="en-IN" dirty="0"/>
              <a:t>MFSC should focus on online advertisement i.e. Facebook  page, Tv, radio and Pamphlet</a:t>
            </a:r>
          </a:p>
          <a:p>
            <a:pPr marL="800100" lvl="1" indent="-342900">
              <a:buFont typeface="Arial" panose="020B0604020202020204" pitchFamily="34" charset="0"/>
              <a:buChar char="•"/>
            </a:pPr>
            <a:r>
              <a:rPr lang="en-IN" dirty="0"/>
              <a:t>Post service feedback calls.</a:t>
            </a:r>
          </a:p>
          <a:p>
            <a:pPr marL="800100" lvl="1" indent="-342900">
              <a:buFont typeface="Arial" panose="020B0604020202020204" pitchFamily="34" charset="0"/>
              <a:buChar char="•"/>
            </a:pPr>
            <a:r>
              <a:rPr lang="en-IN" dirty="0"/>
              <a:t>Monitor the performances of Franchise and Reward them.</a:t>
            </a:r>
          </a:p>
          <a:p>
            <a:pPr marL="800100" lvl="1" indent="-342900">
              <a:buFont typeface="Arial" panose="020B0604020202020204" pitchFamily="34" charset="0"/>
              <a:buChar char="•"/>
            </a:pPr>
            <a:r>
              <a:rPr lang="en-IN" dirty="0"/>
              <a:t>Participation in Auto Expo</a:t>
            </a:r>
          </a:p>
          <a:p>
            <a:pPr marL="800100" lvl="1" indent="-342900">
              <a:buFont typeface="Arial" panose="020B0604020202020204" pitchFamily="34" charset="0"/>
              <a:buChar char="•"/>
            </a:pPr>
            <a:r>
              <a:rPr lang="en-IN" dirty="0"/>
              <a:t>24*7 Highway assistant for running and accidental repair.</a:t>
            </a:r>
          </a:p>
          <a:p>
            <a:pPr marL="742950" lvl="1" indent="-285750">
              <a:buFont typeface="Arial" panose="020B0604020202020204" pitchFamily="34" charset="0"/>
              <a:buChar char="•"/>
            </a:pPr>
            <a:r>
              <a:rPr lang="en-IN" dirty="0"/>
              <a:t>Token of appreciation to our loyal customer in terms of free services.</a:t>
            </a:r>
          </a:p>
          <a:p>
            <a:pPr marL="742950" lvl="1" indent="-285750">
              <a:buFont typeface="Arial" panose="020B0604020202020204" pitchFamily="34" charset="0"/>
              <a:buChar char="•"/>
            </a:pPr>
            <a:r>
              <a:rPr lang="en-IN" dirty="0"/>
              <a:t>Express service centre (quick service station) typically located at petrol pump which provides simple servicing.</a:t>
            </a:r>
          </a:p>
          <a:p>
            <a:pPr marL="742950" lvl="1" indent="-285750">
              <a:buFont typeface="Arial" panose="020B0604020202020204" pitchFamily="34" charset="0"/>
              <a:buChar char="•"/>
            </a:pPr>
            <a:r>
              <a:rPr lang="en-IN" dirty="0"/>
              <a:t>Various insurances assistance even in case of running repair.</a:t>
            </a:r>
          </a:p>
        </p:txBody>
      </p:sp>
    </p:spTree>
    <p:extLst>
      <p:ext uri="{BB962C8B-B14F-4D97-AF65-F5344CB8AC3E}">
        <p14:creationId xmlns:p14="http://schemas.microsoft.com/office/powerpoint/2010/main" val="3083354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4E20D8-D4C6-4ADD-A1D8-FEC065100C3D}"/>
              </a:ext>
            </a:extLst>
          </p:cNvPr>
          <p:cNvSpPr txBox="1"/>
          <p:nvPr/>
        </p:nvSpPr>
        <p:spPr>
          <a:xfrm>
            <a:off x="124287" y="568171"/>
            <a:ext cx="11816179" cy="3831818"/>
          </a:xfrm>
          <a:prstGeom prst="rect">
            <a:avLst/>
          </a:prstGeom>
          <a:noFill/>
        </p:spPr>
        <p:txBody>
          <a:bodyPr wrap="square" rtlCol="0">
            <a:spAutoFit/>
          </a:bodyPr>
          <a:lstStyle/>
          <a:p>
            <a:pPr marL="742950" lvl="1" indent="-285750">
              <a:buFont typeface="Arial" panose="020B0604020202020204" pitchFamily="34" charset="0"/>
              <a:buChar char="•"/>
            </a:pPr>
            <a:r>
              <a:rPr lang="en-IN" dirty="0"/>
              <a:t>MFSC should focus on metropolitan area and premium car servicing at competitive price.</a:t>
            </a:r>
          </a:p>
          <a:p>
            <a:pPr marL="742950" lvl="1" indent="-285750">
              <a:buFont typeface="Arial" panose="020B0604020202020204" pitchFamily="34" charset="0"/>
              <a:buChar char="•"/>
            </a:pPr>
            <a:r>
              <a:rPr lang="en-IN" dirty="0"/>
              <a:t>Economical Vehicle inspection package(i.e.</a:t>
            </a:r>
            <a:r>
              <a:rPr lang="en-US" b="0" i="0" dirty="0">
                <a:solidFill>
                  <a:srgbClr val="2B2A27"/>
                </a:solidFill>
                <a:effectLst/>
                <a:latin typeface="Arial" panose="020B0604020202020204" pitchFamily="34" charset="0"/>
              </a:rPr>
              <a:t> </a:t>
            </a:r>
            <a:r>
              <a:rPr lang="en-US" b="0" i="0" dirty="0">
                <a:effectLst/>
                <a:latin typeface="Arial" panose="020B0604020202020204" pitchFamily="34" charset="0"/>
              </a:rPr>
              <a:t>Wheel alignment and Balancing, Interior , Panel Denting and Painting, Anti-rust treatment, General check-up and more</a:t>
            </a:r>
            <a:r>
              <a:rPr lang="en-IN" dirty="0"/>
              <a:t>).</a:t>
            </a:r>
          </a:p>
          <a:p>
            <a:pPr marL="742950" lvl="1" indent="-285750">
              <a:buFont typeface="Arial" panose="020B0604020202020204" pitchFamily="34" charset="0"/>
              <a:buChar char="•"/>
            </a:pPr>
            <a:r>
              <a:rPr lang="en-IN" dirty="0"/>
              <a:t>WBW(Warranty beyond Warranty) should be more recommended to second hand car and older car customer.</a:t>
            </a:r>
          </a:p>
          <a:p>
            <a:pPr marL="742950" lvl="1" indent="-285750">
              <a:buFont typeface="Arial" panose="020B0604020202020204" pitchFamily="34" charset="0"/>
              <a:buChar char="•"/>
            </a:pPr>
            <a:r>
              <a:rPr lang="en-IN" dirty="0"/>
              <a:t>Providing workshop events for Corporates.</a:t>
            </a:r>
          </a:p>
          <a:p>
            <a:pPr marL="742950" lvl="1" indent="-285750">
              <a:buFont typeface="Arial" panose="020B0604020202020204" pitchFamily="34" charset="0"/>
              <a:buChar char="•"/>
            </a:pPr>
            <a:r>
              <a:rPr lang="en-IN" dirty="0"/>
              <a:t>Skill technician will educate the customer about the basic servicing and to fix minor problem in your car.</a:t>
            </a:r>
          </a:p>
          <a:p>
            <a:pPr marL="742950" lvl="1" indent="-285750">
              <a:buFont typeface="Arial" panose="020B0604020202020204" pitchFamily="34" charset="0"/>
              <a:buChar char="•"/>
            </a:pPr>
            <a:r>
              <a:rPr lang="en-IN" dirty="0"/>
              <a:t>Technician Training centre should be made available to upskill technician.</a:t>
            </a:r>
          </a:p>
          <a:p>
            <a:pPr marL="342900" indent="-342900">
              <a:lnSpc>
                <a:spcPct val="150000"/>
              </a:lnSpc>
              <a:buAutoNum type="arabicPeriod" startAt="3"/>
            </a:pPr>
            <a:r>
              <a:rPr lang="en-IN" dirty="0"/>
              <a:t>Customer Prediction :</a:t>
            </a:r>
          </a:p>
          <a:p>
            <a:pPr marL="800100" lvl="1" indent="-342900">
              <a:buFont typeface="Arial" panose="020B0604020202020204" pitchFamily="34" charset="0"/>
              <a:buChar char="•"/>
            </a:pPr>
            <a:r>
              <a:rPr lang="en-IN" dirty="0"/>
              <a:t>Customer can be cluster in platinum ,gold , silver and Bronze.</a:t>
            </a:r>
          </a:p>
          <a:p>
            <a:pPr marL="800100" lvl="1" indent="-342900">
              <a:buFont typeface="Arial" panose="020B0604020202020204" pitchFamily="34" charset="0"/>
              <a:buChar char="•"/>
            </a:pPr>
            <a:r>
              <a:rPr lang="en-IN" dirty="0"/>
              <a:t>Revenues prediction and retention rate .</a:t>
            </a:r>
          </a:p>
          <a:p>
            <a:pPr marL="800100" lvl="1" indent="-342900">
              <a:buFont typeface="Arial" panose="020B0604020202020204" pitchFamily="34" charset="0"/>
              <a:buChar char="•"/>
            </a:pPr>
            <a:r>
              <a:rPr lang="en-IN" dirty="0"/>
              <a:t>CLV calculation should not be done in a traditional manner it should be more of a business specific parameter considering discount and customer course.</a:t>
            </a:r>
          </a:p>
          <a:p>
            <a:pPr marL="742950" lvl="1" indent="-285750">
              <a:buFont typeface="Arial" panose="020B0604020202020204" pitchFamily="34" charset="0"/>
              <a:buChar char="•"/>
            </a:pPr>
            <a:endParaRPr lang="en-IN" dirty="0"/>
          </a:p>
        </p:txBody>
      </p:sp>
      <p:sp>
        <p:nvSpPr>
          <p:cNvPr id="6" name="Title 1">
            <a:extLst>
              <a:ext uri="{FF2B5EF4-FFF2-40B4-BE49-F238E27FC236}">
                <a16:creationId xmlns:a16="http://schemas.microsoft.com/office/drawing/2014/main" id="{155605A7-26FB-4FA0-8C45-F36B4B118526}"/>
              </a:ext>
            </a:extLst>
          </p:cNvPr>
          <p:cNvSpPr>
            <a:spLocks noGrp="1"/>
          </p:cNvSpPr>
          <p:nvPr>
            <p:ph type="title"/>
          </p:nvPr>
        </p:nvSpPr>
        <p:spPr>
          <a:xfrm>
            <a:off x="0" y="1"/>
            <a:ext cx="12192000" cy="568170"/>
          </a:xfrm>
        </p:spPr>
        <p:txBody>
          <a:bodyPr>
            <a:normAutofit fontScale="90000"/>
          </a:bodyPr>
          <a:lstStyle/>
          <a:p>
            <a:pPr algn="ctr"/>
            <a:r>
              <a:rPr lang="en-IN" sz="3600" b="1" dirty="0"/>
              <a:t>Conclusion</a:t>
            </a:r>
          </a:p>
        </p:txBody>
      </p:sp>
    </p:spTree>
    <p:extLst>
      <p:ext uri="{BB962C8B-B14F-4D97-AF65-F5344CB8AC3E}">
        <p14:creationId xmlns:p14="http://schemas.microsoft.com/office/powerpoint/2010/main" val="39848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10A2B-C50C-4D51-932E-4348E1A81FB9}"/>
              </a:ext>
            </a:extLst>
          </p:cNvPr>
          <p:cNvPicPr>
            <a:picLocks noChangeAspect="1"/>
          </p:cNvPicPr>
          <p:nvPr/>
        </p:nvPicPr>
        <p:blipFill>
          <a:blip r:embed="rId2"/>
          <a:stretch>
            <a:fillRect/>
          </a:stretch>
        </p:blipFill>
        <p:spPr>
          <a:xfrm>
            <a:off x="0" y="0"/>
            <a:ext cx="6029372" cy="4758431"/>
          </a:xfrm>
          <a:prstGeom prst="rect">
            <a:avLst/>
          </a:prstGeom>
        </p:spPr>
      </p:pic>
      <p:pic>
        <p:nvPicPr>
          <p:cNvPr id="5" name="Picture 4">
            <a:extLst>
              <a:ext uri="{FF2B5EF4-FFF2-40B4-BE49-F238E27FC236}">
                <a16:creationId xmlns:a16="http://schemas.microsoft.com/office/drawing/2014/main" id="{AEC23E2B-56F9-43AF-9CAC-218C5DC1B889}"/>
              </a:ext>
            </a:extLst>
          </p:cNvPr>
          <p:cNvPicPr>
            <a:picLocks noChangeAspect="1"/>
          </p:cNvPicPr>
          <p:nvPr/>
        </p:nvPicPr>
        <p:blipFill>
          <a:blip r:embed="rId3"/>
          <a:stretch>
            <a:fillRect/>
          </a:stretch>
        </p:blipFill>
        <p:spPr>
          <a:xfrm>
            <a:off x="6029371" y="0"/>
            <a:ext cx="6162629" cy="4758431"/>
          </a:xfrm>
          <a:prstGeom prst="rect">
            <a:avLst/>
          </a:prstGeom>
        </p:spPr>
      </p:pic>
      <p:sp>
        <p:nvSpPr>
          <p:cNvPr id="6" name="TextBox 5">
            <a:extLst>
              <a:ext uri="{FF2B5EF4-FFF2-40B4-BE49-F238E27FC236}">
                <a16:creationId xmlns:a16="http://schemas.microsoft.com/office/drawing/2014/main" id="{A824FAC0-0DDA-4BFF-BBEF-86DDAD15FBA5}"/>
              </a:ext>
            </a:extLst>
          </p:cNvPr>
          <p:cNvSpPr txBox="1"/>
          <p:nvPr/>
        </p:nvSpPr>
        <p:spPr>
          <a:xfrm>
            <a:off x="0" y="4758431"/>
            <a:ext cx="12192000" cy="2031325"/>
          </a:xfrm>
          <a:prstGeom prst="rect">
            <a:avLst/>
          </a:prstGeom>
          <a:noFill/>
        </p:spPr>
        <p:txBody>
          <a:bodyPr wrap="square" rtlCol="0">
            <a:spAutoFit/>
          </a:bodyPr>
          <a:lstStyle/>
          <a:p>
            <a:r>
              <a:rPr lang="en-US" b="1" dirty="0"/>
              <a:t>QN1 : Which areas have most cars?</a:t>
            </a:r>
          </a:p>
          <a:p>
            <a:r>
              <a:rPr lang="en-US" b="1" dirty="0"/>
              <a:t>QN2 : Which make/car is more popular?</a:t>
            </a:r>
          </a:p>
          <a:p>
            <a:endParaRPr lang="en-US" dirty="0"/>
          </a:p>
          <a:p>
            <a:r>
              <a:rPr lang="en-US" dirty="0"/>
              <a:t>Insight1 : Nashik has the most car brand(Make) Maruti is dominating the most.</a:t>
            </a:r>
          </a:p>
          <a:p>
            <a:r>
              <a:rPr lang="en-US" dirty="0"/>
              <a:t>Insight2 : Swift is the most popular model amongst all.</a:t>
            </a:r>
          </a:p>
          <a:p>
            <a:r>
              <a:rPr lang="en-US" dirty="0"/>
              <a:t>Recommendation : Need to focus on metropolitan cities.</a:t>
            </a:r>
          </a:p>
          <a:p>
            <a:r>
              <a:rPr lang="en-US" dirty="0"/>
              <a:t>                                Need to focus on other imported brand as the count of customer is less.</a:t>
            </a:r>
            <a:endParaRPr lang="en-IN" dirty="0"/>
          </a:p>
        </p:txBody>
      </p:sp>
    </p:spTree>
    <p:extLst>
      <p:ext uri="{BB962C8B-B14F-4D97-AF65-F5344CB8AC3E}">
        <p14:creationId xmlns:p14="http://schemas.microsoft.com/office/powerpoint/2010/main" val="1753634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F3A868-8A45-4990-984E-E63D024D1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7999"/>
          </a:xfrm>
          <a:prstGeom prst="rect">
            <a:avLst/>
          </a:prstGeom>
        </p:spPr>
      </p:pic>
      <p:sp>
        <p:nvSpPr>
          <p:cNvPr id="2" name="TextBox 1">
            <a:extLst>
              <a:ext uri="{FF2B5EF4-FFF2-40B4-BE49-F238E27FC236}">
                <a16:creationId xmlns:a16="http://schemas.microsoft.com/office/drawing/2014/main" id="{C82E6DF7-021F-4956-8653-1815351E5C3D}"/>
              </a:ext>
            </a:extLst>
          </p:cNvPr>
          <p:cNvSpPr txBox="1"/>
          <p:nvPr/>
        </p:nvSpPr>
        <p:spPr>
          <a:xfrm>
            <a:off x="26128" y="0"/>
            <a:ext cx="12165872" cy="1938992"/>
          </a:xfrm>
          <a:prstGeom prst="rect">
            <a:avLst/>
          </a:prstGeom>
          <a:noFill/>
        </p:spPr>
        <p:txBody>
          <a:bodyPr wrap="square" rtlCol="0">
            <a:spAutoFit/>
          </a:bodyPr>
          <a:lstStyle/>
          <a:p>
            <a:pPr algn="ctr"/>
            <a:r>
              <a:rPr lang="en-IN" sz="6000" dirty="0">
                <a:solidFill>
                  <a:srgbClr val="FFFF00"/>
                </a:solidFill>
              </a:rPr>
              <a:t>Thankyou All for being the part of our learning journey  </a:t>
            </a:r>
          </a:p>
        </p:txBody>
      </p:sp>
      <p:sp>
        <p:nvSpPr>
          <p:cNvPr id="4" name="TextBox 3">
            <a:extLst>
              <a:ext uri="{FF2B5EF4-FFF2-40B4-BE49-F238E27FC236}">
                <a16:creationId xmlns:a16="http://schemas.microsoft.com/office/drawing/2014/main" id="{102995A6-20A7-4B01-BACE-FB8699AC8EA2}"/>
              </a:ext>
            </a:extLst>
          </p:cNvPr>
          <p:cNvSpPr txBox="1"/>
          <p:nvPr/>
        </p:nvSpPr>
        <p:spPr>
          <a:xfrm>
            <a:off x="375556" y="5199017"/>
            <a:ext cx="11258006" cy="1754326"/>
          </a:xfrm>
          <a:prstGeom prst="rect">
            <a:avLst/>
          </a:prstGeom>
          <a:noFill/>
        </p:spPr>
        <p:txBody>
          <a:bodyPr wrap="square" rtlCol="0">
            <a:spAutoFit/>
          </a:bodyPr>
          <a:lstStyle/>
          <a:p>
            <a:pPr algn="ctr"/>
            <a:r>
              <a:rPr lang="en-IN" sz="5400" dirty="0">
                <a:solidFill>
                  <a:schemeClr val="bg2"/>
                </a:solidFill>
                <a:latin typeface="Bahnschrift SemiBold Condensed" panose="020B0502040204020203" pitchFamily="34" charset="0"/>
              </a:rPr>
              <a:t>Special Thanks to cohort Mentor : </a:t>
            </a:r>
            <a:r>
              <a:rPr lang="en-IN" sz="5400" dirty="0" err="1">
                <a:solidFill>
                  <a:schemeClr val="bg2"/>
                </a:solidFill>
                <a:latin typeface="Bahnschrift SemiBold Condensed" panose="020B0502040204020203" pitchFamily="34" charset="0"/>
              </a:rPr>
              <a:t>Rushikesh</a:t>
            </a:r>
            <a:endParaRPr lang="en-IN" sz="5400" dirty="0">
              <a:solidFill>
                <a:schemeClr val="bg2"/>
              </a:solidFill>
              <a:latin typeface="Bahnschrift SemiBold Condensed" panose="020B0502040204020203" pitchFamily="34" charset="0"/>
            </a:endParaRPr>
          </a:p>
          <a:p>
            <a:pPr algn="ctr"/>
            <a:r>
              <a:rPr lang="en-IN" sz="5400" dirty="0">
                <a:solidFill>
                  <a:schemeClr val="bg2"/>
                </a:solidFill>
                <a:latin typeface="Bahnschrift SemiBold Condensed" panose="020B0502040204020203" pitchFamily="34" charset="0"/>
              </a:rPr>
              <a:t>Hackathon Mentor : Dileep &amp; </a:t>
            </a:r>
            <a:r>
              <a:rPr lang="en-IN" sz="5400" dirty="0" err="1">
                <a:solidFill>
                  <a:schemeClr val="bg2"/>
                </a:solidFill>
                <a:latin typeface="Bahnschrift SemiBold Condensed" panose="020B0502040204020203" pitchFamily="34" charset="0"/>
              </a:rPr>
              <a:t>Amitansh</a:t>
            </a:r>
            <a:endParaRPr lang="en-IN" sz="5400" dirty="0">
              <a:solidFill>
                <a:schemeClr val="bg2"/>
              </a:solidFill>
              <a:latin typeface="Bahnschrift SemiBold Condensed" panose="020B0502040204020203" pitchFamily="34" charset="0"/>
            </a:endParaRPr>
          </a:p>
        </p:txBody>
      </p:sp>
    </p:spTree>
    <p:extLst>
      <p:ext uri="{BB962C8B-B14F-4D97-AF65-F5344CB8AC3E}">
        <p14:creationId xmlns:p14="http://schemas.microsoft.com/office/powerpoint/2010/main" val="2018698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41A140-A578-4CCF-9972-5405CB5C97D9}"/>
              </a:ext>
            </a:extLst>
          </p:cNvPr>
          <p:cNvPicPr>
            <a:picLocks noChangeAspect="1"/>
          </p:cNvPicPr>
          <p:nvPr/>
        </p:nvPicPr>
        <p:blipFill>
          <a:blip r:embed="rId2"/>
          <a:stretch>
            <a:fillRect/>
          </a:stretch>
        </p:blipFill>
        <p:spPr>
          <a:xfrm>
            <a:off x="0" y="1047565"/>
            <a:ext cx="12191999" cy="5810434"/>
          </a:xfrm>
          <a:prstGeom prst="rect">
            <a:avLst/>
          </a:prstGeom>
        </p:spPr>
      </p:pic>
      <p:sp>
        <p:nvSpPr>
          <p:cNvPr id="5" name="TextBox 4">
            <a:extLst>
              <a:ext uri="{FF2B5EF4-FFF2-40B4-BE49-F238E27FC236}">
                <a16:creationId xmlns:a16="http://schemas.microsoft.com/office/drawing/2014/main" id="{B8DA59A3-BBC2-4662-B109-F72182BC92CD}"/>
              </a:ext>
            </a:extLst>
          </p:cNvPr>
          <p:cNvSpPr txBox="1"/>
          <p:nvPr/>
        </p:nvSpPr>
        <p:spPr>
          <a:xfrm>
            <a:off x="0" y="0"/>
            <a:ext cx="12191999" cy="369332"/>
          </a:xfrm>
          <a:prstGeom prst="rect">
            <a:avLst/>
          </a:prstGeom>
          <a:noFill/>
        </p:spPr>
        <p:txBody>
          <a:bodyPr wrap="square" rtlCol="0">
            <a:spAutoFit/>
          </a:bodyPr>
          <a:lstStyle/>
          <a:p>
            <a:pPr algn="ctr"/>
            <a:r>
              <a:rPr lang="en-IN" dirty="0"/>
              <a:t>Team </a:t>
            </a:r>
            <a:r>
              <a:rPr lang="en-IN" dirty="0" err="1"/>
              <a:t>GreyElectron</a:t>
            </a:r>
            <a:r>
              <a:rPr lang="en-IN" dirty="0"/>
              <a:t> </a:t>
            </a:r>
          </a:p>
        </p:txBody>
      </p:sp>
    </p:spTree>
    <p:extLst>
      <p:ext uri="{BB962C8B-B14F-4D97-AF65-F5344CB8AC3E}">
        <p14:creationId xmlns:p14="http://schemas.microsoft.com/office/powerpoint/2010/main" val="3468108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ADB40B-C1FD-4172-999D-BAEF16151826}"/>
              </a:ext>
            </a:extLst>
          </p:cNvPr>
          <p:cNvSpPr txBox="1"/>
          <p:nvPr/>
        </p:nvSpPr>
        <p:spPr>
          <a:xfrm>
            <a:off x="0" y="5592929"/>
            <a:ext cx="12192000" cy="1200329"/>
          </a:xfrm>
          <a:prstGeom prst="rect">
            <a:avLst/>
          </a:prstGeom>
          <a:noFill/>
        </p:spPr>
        <p:txBody>
          <a:bodyPr wrap="square" rtlCol="0">
            <a:spAutoFit/>
          </a:bodyPr>
          <a:lstStyle/>
          <a:p>
            <a:r>
              <a:rPr lang="en-IN" b="1" dirty="0"/>
              <a:t>QN : </a:t>
            </a:r>
            <a:r>
              <a:rPr lang="en-US" b="1" dirty="0"/>
              <a:t>Which is the most used service structure for particular make/car?</a:t>
            </a:r>
          </a:p>
          <a:p>
            <a:r>
              <a:rPr lang="en-US" dirty="0"/>
              <a:t>Insight :  Running Repairs services are more frequent but accidental services generate more revenue. </a:t>
            </a:r>
          </a:p>
          <a:p>
            <a:pPr marL="285750" indent="-285750">
              <a:buFontTx/>
              <a:buChar char="-"/>
            </a:pPr>
            <a:r>
              <a:rPr lang="en-US" dirty="0"/>
              <a:t>Maruti, Mahindra and Tata are leading in </a:t>
            </a:r>
            <a:r>
              <a:rPr lang="en-US" b="1" dirty="0"/>
              <a:t>Running repairs</a:t>
            </a:r>
            <a:r>
              <a:rPr lang="en-IN" b="1" dirty="0"/>
              <a:t> </a:t>
            </a:r>
            <a:r>
              <a:rPr lang="en-IN" dirty="0"/>
              <a:t>followed by </a:t>
            </a:r>
            <a:r>
              <a:rPr lang="en-IN" b="1" dirty="0"/>
              <a:t>Paid services</a:t>
            </a:r>
            <a:r>
              <a:rPr lang="en-IN" dirty="0"/>
              <a:t>.</a:t>
            </a:r>
          </a:p>
          <a:p>
            <a:r>
              <a:rPr lang="en-IN" dirty="0"/>
              <a:t>Recommendation : Hassle free claim process for accidental service </a:t>
            </a:r>
            <a:endParaRPr lang="en-US" dirty="0"/>
          </a:p>
        </p:txBody>
      </p:sp>
      <p:pic>
        <p:nvPicPr>
          <p:cNvPr id="8" name="Picture 7">
            <a:extLst>
              <a:ext uri="{FF2B5EF4-FFF2-40B4-BE49-F238E27FC236}">
                <a16:creationId xmlns:a16="http://schemas.microsoft.com/office/drawing/2014/main" id="{B21B959D-503E-4E85-A1AF-3862F7E98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5584054"/>
          </a:xfrm>
          <a:prstGeom prst="rect">
            <a:avLst/>
          </a:prstGeom>
        </p:spPr>
      </p:pic>
    </p:spTree>
    <p:extLst>
      <p:ext uri="{BB962C8B-B14F-4D97-AF65-F5344CB8AC3E}">
        <p14:creationId xmlns:p14="http://schemas.microsoft.com/office/powerpoint/2010/main" val="211502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C9229E-BC73-4892-A7FC-36A7B50CF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4" y="177553"/>
            <a:ext cx="12011488" cy="5308847"/>
          </a:xfrm>
          <a:prstGeom prst="rect">
            <a:avLst/>
          </a:prstGeom>
        </p:spPr>
      </p:pic>
      <p:sp>
        <p:nvSpPr>
          <p:cNvPr id="8" name="TextBox 7">
            <a:extLst>
              <a:ext uri="{FF2B5EF4-FFF2-40B4-BE49-F238E27FC236}">
                <a16:creationId xmlns:a16="http://schemas.microsoft.com/office/drawing/2014/main" id="{FBA48C63-6364-495A-BF10-DCD49FDF4A49}"/>
              </a:ext>
            </a:extLst>
          </p:cNvPr>
          <p:cNvSpPr txBox="1"/>
          <p:nvPr/>
        </p:nvSpPr>
        <p:spPr>
          <a:xfrm>
            <a:off x="97654" y="5486400"/>
            <a:ext cx="11913833" cy="923330"/>
          </a:xfrm>
          <a:prstGeom prst="rect">
            <a:avLst/>
          </a:prstGeom>
          <a:noFill/>
        </p:spPr>
        <p:txBody>
          <a:bodyPr wrap="square" rtlCol="0">
            <a:spAutoFit/>
          </a:bodyPr>
          <a:lstStyle/>
          <a:p>
            <a:r>
              <a:rPr lang="en-IN" b="1" dirty="0"/>
              <a:t>QN : </a:t>
            </a:r>
            <a:r>
              <a:rPr lang="en-US" b="1" dirty="0"/>
              <a:t>Which service is popular regarding a certain make/car?</a:t>
            </a:r>
          </a:p>
          <a:p>
            <a:r>
              <a:rPr lang="en-US" dirty="0"/>
              <a:t>Insight : As Running Repairs services are more frequent but accidental services generates more revenue. </a:t>
            </a:r>
          </a:p>
          <a:p>
            <a:pPr marL="285750" indent="-285750">
              <a:buFontTx/>
              <a:buChar char="-"/>
            </a:pPr>
            <a:r>
              <a:rPr lang="en-US" dirty="0"/>
              <a:t>Maruti, Mahindra, Tata is leading in running repairs</a:t>
            </a:r>
            <a:r>
              <a:rPr lang="en-IN" dirty="0"/>
              <a:t> followed by paid services.</a:t>
            </a:r>
            <a:endParaRPr lang="en-US" dirty="0"/>
          </a:p>
        </p:txBody>
      </p:sp>
    </p:spTree>
    <p:extLst>
      <p:ext uri="{BB962C8B-B14F-4D97-AF65-F5344CB8AC3E}">
        <p14:creationId xmlns:p14="http://schemas.microsoft.com/office/powerpoint/2010/main" val="16658922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0</TotalTime>
  <Words>2575</Words>
  <Application>Microsoft Office PowerPoint</Application>
  <PresentationFormat>Widescreen</PresentationFormat>
  <Paragraphs>237</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Bahnschrift SemiBold Condensed</vt:lpstr>
      <vt:lpstr>Calisto MT</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Cluster Analysis </vt:lpstr>
      <vt:lpstr>Pre-processing Steps</vt:lpstr>
      <vt:lpstr>Cohort Analysis</vt:lpstr>
      <vt:lpstr>Steps for Cohort Analysis</vt:lpstr>
      <vt:lpstr>Calculation of Retented Customer</vt:lpstr>
      <vt:lpstr>Calculation of Revenue from Retented Customer</vt:lpstr>
      <vt:lpstr>RFMT Analysis</vt:lpstr>
      <vt:lpstr>Glimpse of RFMT Table</vt:lpstr>
      <vt:lpstr>Division of RFMT features in quantiles</vt:lpstr>
      <vt:lpstr>Best Customers and overall mean of RFMT</vt:lpstr>
      <vt:lpstr>Customer Segmentation according to Tier</vt:lpstr>
      <vt:lpstr>RFMT analysis General Segment wise</vt:lpstr>
      <vt:lpstr>Recency Analysis</vt:lpstr>
      <vt:lpstr>Frequency Analysis</vt:lpstr>
      <vt:lpstr>Monetary Analysis</vt:lpstr>
      <vt:lpstr>Tenure Analysis</vt:lpstr>
      <vt:lpstr>Normalization of RFMT</vt:lpstr>
      <vt:lpstr>Cluster selection and processing</vt:lpstr>
      <vt:lpstr>Clustering with make model and order type</vt:lpstr>
      <vt:lpstr>Clustering with Make</vt:lpstr>
      <vt:lpstr>Clustering with order type</vt:lpstr>
      <vt:lpstr>CLV prediction with make model( Classification &amp; Regression )</vt:lpstr>
      <vt:lpstr>DecisionTreeRegressor</vt:lpstr>
      <vt:lpstr>CLV prediction with cohort analysis and Linear Regression </vt:lpstr>
      <vt:lpstr>PowerPoint Presentation</vt:lpstr>
      <vt:lpstr>CLV prediction with BG-NBD model </vt:lpstr>
      <vt:lpstr>PowerPoint Presentation</vt:lpstr>
      <vt:lpstr>PowerPoint Presentation</vt:lpstr>
      <vt:lpstr>PowerPoint Presentation</vt:lpstr>
      <vt:lpstr>PowerPoint Presentation</vt:lpstr>
      <vt:lpstr>PowerPoint Presentation</vt:lpstr>
      <vt:lpstr>CLV prediction using XGB model </vt:lpstr>
      <vt:lpstr>Conclusion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tiwari</dc:creator>
  <cp:lastModifiedBy>surojit nath</cp:lastModifiedBy>
  <cp:revision>133</cp:revision>
  <dcterms:created xsi:type="dcterms:W3CDTF">2020-06-13T14:38:12Z</dcterms:created>
  <dcterms:modified xsi:type="dcterms:W3CDTF">2020-06-28T09:29:38Z</dcterms:modified>
</cp:coreProperties>
</file>